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9" r:id="rId4"/>
    <p:sldId id="260" r:id="rId5"/>
    <p:sldId id="261" r:id="rId6"/>
    <p:sldId id="262" r:id="rId7"/>
    <p:sldId id="263" r:id="rId8"/>
    <p:sldId id="264" r:id="rId9"/>
    <p:sldId id="266" r:id="rId10"/>
    <p:sldId id="274" r:id="rId11"/>
    <p:sldId id="267" r:id="rId12"/>
    <p:sldId id="268" r:id="rId13"/>
    <p:sldId id="269" r:id="rId14"/>
    <p:sldId id="270" r:id="rId15"/>
    <p:sldId id="271" r:id="rId16"/>
    <p:sldId id="272" r:id="rId1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B3FD89-B81B-4C7C-A31F-371A1E51A131}">
  <a:tblStyle styleId="{CEB3FD89-B81B-4C7C-A31F-371A1E51A13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080" autoAdjust="0"/>
  </p:normalViewPr>
  <p:slideViewPr>
    <p:cSldViewPr snapToGrid="0">
      <p:cViewPr varScale="1">
        <p:scale>
          <a:sx n="78" d="100"/>
          <a:sy n="78" d="100"/>
        </p:scale>
        <p:origin x="1594"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357409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23c56baed8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g223c56baed8_2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2" name="Google Shape;152;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5"/>
          <p:cNvSpPr>
            <a:spLocks noGrp="1"/>
          </p:cNvSpPr>
          <p:nvPr>
            <p:ph type="pic" idx="2"/>
          </p:nvPr>
        </p:nvSpPr>
        <p:spPr>
          <a:xfrm>
            <a:off x="1792288" y="612775"/>
            <a:ext cx="5486400" cy="4114800"/>
          </a:xfrm>
          <a:prstGeom prst="rect">
            <a:avLst/>
          </a:prstGeom>
          <a:noFill/>
          <a:ln>
            <a:noFill/>
          </a:ln>
        </p:spPr>
      </p:sp>
      <p:sp>
        <p:nvSpPr>
          <p:cNvPr id="36" name="Google Shape;36;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3" name="Google Shape;43;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44" name="Google Shape;44;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9" name="Google Shape;59;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0" name="Google Shape;60;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1" name="Google Shape;61;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7" name="Google Shape;67;p1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8" name="Google Shape;68;p1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304416" y="600536"/>
            <a:ext cx="8535168" cy="19081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030A0"/>
              </a:buClr>
              <a:buSzPts val="2400"/>
              <a:buFont typeface="Times New Roman"/>
              <a:buNone/>
            </a:pPr>
            <a:r>
              <a:rPr lang="en-US" sz="2400" b="1" dirty="0">
                <a:solidFill>
                  <a:srgbClr val="7030A0"/>
                </a:solidFill>
                <a:latin typeface="Times New Roman"/>
                <a:ea typeface="Times New Roman"/>
                <a:cs typeface="Times New Roman"/>
                <a:sym typeface="Times New Roman"/>
              </a:rPr>
              <a:t>RIBE 2023</a:t>
            </a:r>
          </a:p>
          <a:p>
            <a:pPr marL="0" marR="0" lvl="0" indent="0" algn="ctr" rtl="0">
              <a:lnSpc>
                <a:spcPct val="100000"/>
              </a:lnSpc>
              <a:spcBef>
                <a:spcPts val="0"/>
              </a:spcBef>
              <a:spcAft>
                <a:spcPts val="0"/>
              </a:spcAft>
              <a:buClr>
                <a:srgbClr val="7030A0"/>
              </a:buClr>
              <a:buSzPts val="2400"/>
              <a:buFont typeface="Times New Roman"/>
              <a:buNone/>
            </a:pPr>
            <a:r>
              <a:rPr lang="en-US" sz="3200" b="0" i="0" dirty="0">
                <a:solidFill>
                  <a:srgbClr val="222222"/>
                </a:solidFill>
                <a:effectLst/>
                <a:latin typeface="Times New Roman" panose="02020603050405020304" pitchFamily="18" charset="0"/>
              </a:rPr>
              <a:t> </a:t>
            </a:r>
            <a:r>
              <a:rPr lang="en-US" sz="1800" b="1" i="0" dirty="0">
                <a:solidFill>
                  <a:srgbClr val="7030A0"/>
                </a:solidFill>
                <a:effectLst/>
                <a:latin typeface="Times New Roman" panose="02020603050405020304" pitchFamily="18" charset="0"/>
              </a:rPr>
              <a:t>International Conference on Research and Innovation in Biomedical Engineering</a:t>
            </a:r>
            <a:endParaRPr sz="1800" dirty="0">
              <a:solidFill>
                <a:srgbClr val="7030A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7030A0"/>
              </a:buClr>
              <a:buSzPts val="2400"/>
              <a:buFont typeface="Times New Roman"/>
              <a:buNone/>
            </a:pPr>
            <a:endParaRPr sz="2400" dirty="0">
              <a:solidFill>
                <a:srgbClr val="7030A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b="1" i="0" u="sng" strike="noStrike" cap="none" dirty="0">
              <a:solidFill>
                <a:srgbClr val="7030A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7030A0"/>
              </a:buClr>
              <a:buSzPts val="2400"/>
              <a:buFont typeface="Times New Roman"/>
              <a:buNone/>
            </a:pPr>
            <a:endParaRPr sz="1400" b="0" i="0" strike="noStrike" cap="none" dirty="0">
              <a:solidFill>
                <a:srgbClr val="000000"/>
              </a:solidFill>
              <a:latin typeface="Arial"/>
              <a:ea typeface="Arial"/>
              <a:cs typeface="Arial"/>
              <a:sym typeface="Arial"/>
            </a:endParaRPr>
          </a:p>
        </p:txBody>
      </p:sp>
      <p:sp>
        <p:nvSpPr>
          <p:cNvPr id="89" name="Google Shape;89;p13"/>
          <p:cNvSpPr txBox="1"/>
          <p:nvPr/>
        </p:nvSpPr>
        <p:spPr>
          <a:xfrm>
            <a:off x="304416" y="1800845"/>
            <a:ext cx="8305800" cy="2225184"/>
          </a:xfrm>
          <a:prstGeom prst="rect">
            <a:avLst/>
          </a:prstGeom>
          <a:noFill/>
          <a:ln>
            <a:noFill/>
          </a:ln>
        </p:spPr>
        <p:txBody>
          <a:bodyPr spcFirstLastPara="1" wrap="square" lIns="91425" tIns="45700" rIns="91425" bIns="45700" anchor="t" anchorCtr="0">
            <a:spAutoFit/>
          </a:bodyPr>
          <a:lstStyle/>
          <a:p>
            <a:pPr marL="1905" marR="0" indent="-3175" algn="ctr">
              <a:lnSpc>
                <a:spcPct val="115000"/>
              </a:lnSpc>
              <a:spcBef>
                <a:spcPts val="0"/>
              </a:spcBef>
              <a:spcAft>
                <a:spcPts val="0"/>
              </a:spcAft>
            </a:pPr>
            <a:r>
              <a:rPr lang="en-US" sz="2800" b="1" dirty="0">
                <a:effectLst/>
                <a:latin typeface="Times New Roman" panose="02020603050405020304" pitchFamily="18" charset="0"/>
                <a:ea typeface="Times New Roman" panose="02020603050405020304" pitchFamily="18" charset="0"/>
              </a:rPr>
              <a:t>Advancing Liver Tumor Segmentation: Integrating U-Net Architecture and Computed Tomography for Improved Diagnosis</a:t>
            </a:r>
            <a:endParaRPr lang="en-US" sz="2800" dirty="0">
              <a:effectLst/>
              <a:latin typeface="Times New Roman" panose="02020603050405020304" pitchFamily="18" charset="0"/>
              <a:ea typeface="Times New Roman" panose="02020603050405020304" pitchFamily="18" charset="0"/>
            </a:endParaRPr>
          </a:p>
          <a:p>
            <a:br>
              <a:rPr lang="en-US" sz="1800" dirty="0">
                <a:solidFill>
                  <a:srgbClr val="000000"/>
                </a:solidFill>
                <a:effectLst/>
                <a:latin typeface="Times New Roman" panose="02020603050405020304" pitchFamily="18" charset="0"/>
                <a:ea typeface="Times New Roman" panose="02020603050405020304" pitchFamily="18" charset="0"/>
              </a:rPr>
            </a:br>
            <a:endParaRPr sz="2400" b="1" dirty="0">
              <a:solidFill>
                <a:srgbClr val="7030A0"/>
              </a:solidFill>
              <a:latin typeface="Times New Roman"/>
              <a:ea typeface="Times New Roman"/>
              <a:cs typeface="Times New Roman"/>
              <a:sym typeface="Times New Roman"/>
            </a:endParaRPr>
          </a:p>
        </p:txBody>
      </p:sp>
      <p:sp>
        <p:nvSpPr>
          <p:cNvPr id="90" name="Google Shape;90;p13"/>
          <p:cNvSpPr txBox="1"/>
          <p:nvPr/>
        </p:nvSpPr>
        <p:spPr>
          <a:xfrm>
            <a:off x="5697333" y="3429000"/>
            <a:ext cx="2912883" cy="2446859"/>
          </a:xfrm>
          <a:prstGeom prst="rect">
            <a:avLst/>
          </a:prstGeom>
          <a:noFill/>
          <a:ln>
            <a:noFill/>
          </a:ln>
        </p:spPr>
        <p:txBody>
          <a:bodyPr spcFirstLastPara="1" wrap="square" lIns="91425" tIns="45700" rIns="91425" bIns="45700" anchor="t" anchorCtr="0">
            <a:spAutoFit/>
          </a:bodyPr>
          <a:lstStyle/>
          <a:p>
            <a:pPr marL="0" marR="0" lvl="0" indent="0" algn="r" rtl="0">
              <a:lnSpc>
                <a:spcPct val="95000"/>
              </a:lnSpc>
              <a:spcBef>
                <a:spcPts val="0"/>
              </a:spcBef>
              <a:spcAft>
                <a:spcPts val="0"/>
              </a:spcAft>
              <a:buClr>
                <a:schemeClr val="dk1"/>
              </a:buClr>
              <a:buSzPts val="2000"/>
              <a:buFont typeface="Times New Roman"/>
              <a:buNone/>
            </a:pPr>
            <a:r>
              <a:rPr lang="en-US" sz="2000" b="1" dirty="0">
                <a:solidFill>
                  <a:schemeClr val="dk1"/>
                </a:solidFill>
                <a:latin typeface="Times New Roman"/>
                <a:ea typeface="Times New Roman"/>
                <a:cs typeface="Times New Roman"/>
                <a:sym typeface="Times New Roman"/>
              </a:rPr>
              <a:t>Presented by:</a:t>
            </a:r>
          </a:p>
          <a:p>
            <a:pPr marL="0" marR="0" lvl="0" indent="0" algn="r" rtl="0">
              <a:lnSpc>
                <a:spcPct val="95000"/>
              </a:lnSpc>
              <a:spcBef>
                <a:spcPts val="0"/>
              </a:spcBef>
              <a:spcAft>
                <a:spcPts val="0"/>
              </a:spcAft>
              <a:buClr>
                <a:schemeClr val="dk1"/>
              </a:buClr>
              <a:buSzPts val="2000"/>
              <a:buFont typeface="Times New Roman"/>
              <a:buNone/>
            </a:pPr>
            <a:r>
              <a:rPr lang="en-US" sz="2000" dirty="0">
                <a:solidFill>
                  <a:schemeClr val="dk1"/>
                </a:solidFill>
                <a:latin typeface="Times New Roman"/>
                <a:ea typeface="Times New Roman"/>
                <a:cs typeface="Times New Roman"/>
                <a:sym typeface="Times New Roman"/>
              </a:rPr>
              <a:t>Harish Nandhan S</a:t>
            </a:r>
          </a:p>
          <a:p>
            <a:pPr marL="0" marR="0" lvl="0" indent="0" algn="r" rtl="0">
              <a:lnSpc>
                <a:spcPct val="95000"/>
              </a:lnSpc>
              <a:spcBef>
                <a:spcPts val="0"/>
              </a:spcBef>
              <a:spcAft>
                <a:spcPts val="0"/>
              </a:spcAft>
              <a:buClr>
                <a:schemeClr val="dk1"/>
              </a:buClr>
              <a:buSzPts val="2000"/>
              <a:buFont typeface="Times New Roman"/>
              <a:buNone/>
            </a:pPr>
            <a:r>
              <a:rPr lang="en-US" sz="2000" dirty="0">
                <a:solidFill>
                  <a:schemeClr val="dk1"/>
                </a:solidFill>
                <a:latin typeface="Times New Roman"/>
                <a:ea typeface="Times New Roman"/>
                <a:cs typeface="Times New Roman"/>
                <a:sym typeface="Times New Roman"/>
              </a:rPr>
              <a:t>Harshini J</a:t>
            </a:r>
          </a:p>
          <a:p>
            <a:pPr marL="0" marR="0" lvl="0" indent="0" algn="r" rtl="0">
              <a:lnSpc>
                <a:spcPct val="95000"/>
              </a:lnSpc>
              <a:spcBef>
                <a:spcPts val="0"/>
              </a:spcBef>
              <a:spcAft>
                <a:spcPts val="0"/>
              </a:spcAft>
              <a:buClr>
                <a:schemeClr val="dk1"/>
              </a:buClr>
              <a:buSzPts val="2000"/>
              <a:buFont typeface="Times New Roman"/>
              <a:buNone/>
            </a:pPr>
            <a:r>
              <a:rPr lang="en-US" sz="2000" dirty="0">
                <a:solidFill>
                  <a:schemeClr val="dk1"/>
                </a:solidFill>
                <a:latin typeface="Times New Roman"/>
                <a:ea typeface="Times New Roman"/>
                <a:cs typeface="Times New Roman"/>
                <a:sym typeface="Times New Roman"/>
              </a:rPr>
              <a:t>Remoon Zean J</a:t>
            </a:r>
          </a:p>
          <a:p>
            <a:pPr marL="0" marR="0" lvl="0" indent="0" algn="r" rtl="0">
              <a:lnSpc>
                <a:spcPct val="95000"/>
              </a:lnSpc>
              <a:spcBef>
                <a:spcPts val="0"/>
              </a:spcBef>
              <a:spcAft>
                <a:spcPts val="0"/>
              </a:spcAft>
              <a:buClr>
                <a:schemeClr val="dk1"/>
              </a:buClr>
              <a:buSzPts val="2000"/>
              <a:buFont typeface="Times New Roman"/>
              <a:buNone/>
            </a:pPr>
            <a:r>
              <a:rPr lang="en-US" sz="2000" dirty="0">
                <a:solidFill>
                  <a:schemeClr val="dk1"/>
                </a:solidFill>
                <a:latin typeface="Times New Roman"/>
                <a:ea typeface="Times New Roman"/>
                <a:cs typeface="Times New Roman"/>
                <a:sym typeface="Times New Roman"/>
              </a:rPr>
              <a:t>Mahi A R</a:t>
            </a:r>
          </a:p>
          <a:p>
            <a:pPr marL="0" marR="0" lvl="0" indent="0" algn="r" rtl="0">
              <a:lnSpc>
                <a:spcPct val="95000"/>
              </a:lnSpc>
              <a:spcBef>
                <a:spcPts val="0"/>
              </a:spcBef>
              <a:spcAft>
                <a:spcPts val="0"/>
              </a:spcAft>
              <a:buClr>
                <a:schemeClr val="dk1"/>
              </a:buClr>
              <a:buSzPts val="2000"/>
              <a:buFont typeface="Times New Roman"/>
              <a:buNone/>
            </a:pPr>
            <a:r>
              <a:rPr lang="en-US" sz="2000" dirty="0">
                <a:solidFill>
                  <a:schemeClr val="dk1"/>
                </a:solidFill>
                <a:latin typeface="Times New Roman"/>
                <a:ea typeface="Times New Roman"/>
                <a:cs typeface="Times New Roman"/>
                <a:sym typeface="Times New Roman"/>
              </a:rPr>
              <a:t>Gopinath K</a:t>
            </a:r>
          </a:p>
          <a:p>
            <a:pPr marL="0" marR="0" lvl="0" indent="0" algn="r" rtl="0">
              <a:lnSpc>
                <a:spcPct val="95000"/>
              </a:lnSpc>
              <a:spcBef>
                <a:spcPts val="0"/>
              </a:spcBef>
              <a:spcAft>
                <a:spcPts val="0"/>
              </a:spcAft>
              <a:buClr>
                <a:schemeClr val="dk1"/>
              </a:buClr>
              <a:buSzPts val="2000"/>
              <a:buFont typeface="Times New Roman"/>
              <a:buNone/>
            </a:pPr>
            <a:endParaRPr sz="2000" dirty="0">
              <a:solidFill>
                <a:schemeClr val="dk1"/>
              </a:solidFill>
              <a:latin typeface="Times New Roman"/>
              <a:ea typeface="Times New Roman"/>
              <a:cs typeface="Times New Roman"/>
              <a:sym typeface="Times New Roman"/>
            </a:endParaRPr>
          </a:p>
          <a:p>
            <a:pPr marL="457200" marR="0" lvl="0" indent="457200" algn="ctr" rtl="0">
              <a:lnSpc>
                <a:spcPct val="95000"/>
              </a:lnSpc>
              <a:spcBef>
                <a:spcPts val="0"/>
              </a:spcBef>
              <a:spcAft>
                <a:spcPts val="0"/>
              </a:spcAft>
              <a:buClr>
                <a:schemeClr val="dk1"/>
              </a:buClr>
              <a:buSzPts val="2000"/>
              <a:buFont typeface="Times New Roman"/>
              <a:buNone/>
            </a:pPr>
            <a:r>
              <a:rPr lang="en-US" sz="2000" b="1" dirty="0">
                <a:solidFill>
                  <a:schemeClr val="dk1"/>
                </a:solidFill>
                <a:latin typeface="Times New Roman"/>
                <a:ea typeface="Times New Roman"/>
                <a:cs typeface="Times New Roman"/>
                <a:sym typeface="Times New Roman"/>
              </a:rPr>
              <a:t>                                                       </a:t>
            </a:r>
          </a:p>
        </p:txBody>
      </p:sp>
      <p:sp>
        <p:nvSpPr>
          <p:cNvPr id="91" name="Google Shape;91;p13"/>
          <p:cNvSpPr txBox="1"/>
          <p:nvPr/>
        </p:nvSpPr>
        <p:spPr>
          <a:xfrm>
            <a:off x="0" y="0"/>
            <a:ext cx="9144000" cy="630237"/>
          </a:xfrm>
          <a:prstGeom prst="rect">
            <a:avLst/>
          </a:prstGeom>
          <a:solidFill>
            <a:srgbClr val="7030A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500"/>
              <a:buFont typeface="Calibri"/>
              <a:buNone/>
            </a:pPr>
            <a:r>
              <a:rPr lang="en-US" sz="3500" b="0" i="0" u="none" strike="noStrike" cap="none">
                <a:solidFill>
                  <a:schemeClr val="lt1"/>
                </a:solidFill>
                <a:latin typeface="Calibri"/>
                <a:ea typeface="Calibri"/>
                <a:cs typeface="Calibri"/>
                <a:sym typeface="Calibri"/>
              </a:rPr>
              <a:t>RAJALAKSHMI ENGINEERING COLLEGE</a:t>
            </a: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E0CA9F62-2671-474B-8A9C-04E7A5A27F97}"/>
              </a:ext>
            </a:extLst>
          </p:cNvPr>
          <p:cNvSpPr txBox="1"/>
          <p:nvPr/>
        </p:nvSpPr>
        <p:spPr>
          <a:xfrm>
            <a:off x="3800975" y="5437994"/>
            <a:ext cx="6306532"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Department of Artificial Intelligence and Machine Learning</a:t>
            </a: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p:nvPr/>
        </p:nvSpPr>
        <p:spPr>
          <a:xfrm>
            <a:off x="5868236" y="0"/>
            <a:ext cx="3275763" cy="783771"/>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dirty="0">
                <a:solidFill>
                  <a:schemeClr val="lt1"/>
                </a:solidFill>
                <a:latin typeface="Times New Roman"/>
                <a:ea typeface="Times New Roman"/>
                <a:cs typeface="Times New Roman"/>
                <a:sym typeface="Times New Roman"/>
              </a:rPr>
              <a:t>ALGORITHM</a:t>
            </a:r>
            <a:r>
              <a:rPr lang="en-US" sz="2400" b="1" dirty="0">
                <a:solidFill>
                  <a:schemeClr val="lt1"/>
                </a:solidFill>
                <a:latin typeface="Times New Roman"/>
                <a:ea typeface="Times New Roman"/>
                <a:cs typeface="Times New Roman"/>
                <a:sym typeface="Times New Roman"/>
              </a:rPr>
              <a:t> </a:t>
            </a:r>
            <a:r>
              <a:rPr lang="en-US" sz="2400" b="1" i="0" u="none" strike="noStrike" cap="none" dirty="0">
                <a:solidFill>
                  <a:schemeClr val="lt1"/>
                </a:solidFill>
                <a:latin typeface="Times New Roman"/>
                <a:ea typeface="Times New Roman"/>
                <a:cs typeface="Times New Roman"/>
                <a:sym typeface="Times New Roman"/>
              </a:rPr>
              <a:t>USED</a:t>
            </a:r>
            <a:endParaRPr sz="1400" b="0" i="0" u="none" strike="noStrike" cap="none" dirty="0">
              <a:solidFill>
                <a:srgbClr val="000000"/>
              </a:solidFill>
              <a:latin typeface="Arial"/>
              <a:ea typeface="Arial"/>
              <a:cs typeface="Arial"/>
              <a:sym typeface="Arial"/>
            </a:endParaRPr>
          </a:p>
        </p:txBody>
      </p:sp>
      <p:sp>
        <p:nvSpPr>
          <p:cNvPr id="155" name="Google Shape;155;p23"/>
          <p:cNvSpPr txBox="1"/>
          <p:nvPr/>
        </p:nvSpPr>
        <p:spPr>
          <a:xfrm>
            <a:off x="88491" y="275303"/>
            <a:ext cx="5673212" cy="6647943"/>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Mask R-CNN is an extension of Faster R-CNN, a popular object detection model, designed for instance segmentation. It includes pixel-level segmentation masks along with bounding box predictions.</a:t>
            </a:r>
          </a:p>
          <a:p>
            <a:pPr marL="0" lvl="0" indent="0" algn="just" rtl="0">
              <a:lnSpc>
                <a:spcPct val="150000"/>
              </a:lnSpc>
              <a:spcBef>
                <a:spcPts val="0"/>
              </a:spcBef>
              <a:spcAft>
                <a:spcPts val="0"/>
              </a:spcAft>
              <a:buNone/>
            </a:pPr>
            <a:r>
              <a:rPr lang="en-US" b="1" dirty="0">
                <a:latin typeface="Times New Roman"/>
                <a:ea typeface="Times New Roman"/>
                <a:cs typeface="Times New Roman"/>
                <a:sym typeface="Times New Roman"/>
              </a:rPr>
              <a:t>Key components of Mask R-CNN:</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1. Region Proposal Network (RPN): Generates candidate bounding boxes (ROIs) in an image.</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2. Feature Extraction: Uses a shared CNN backbone (e.g., </a:t>
            </a:r>
            <a:r>
              <a:rPr lang="en-US" dirty="0" err="1">
                <a:latin typeface="Times New Roman"/>
                <a:ea typeface="Times New Roman"/>
                <a:cs typeface="Times New Roman"/>
                <a:sym typeface="Times New Roman"/>
              </a:rPr>
              <a:t>ResNet</a:t>
            </a:r>
            <a:r>
              <a:rPr lang="en-US" dirty="0">
                <a:latin typeface="Times New Roman"/>
                <a:ea typeface="Times New Roman"/>
                <a:cs typeface="Times New Roman"/>
                <a:sym typeface="Times New Roman"/>
              </a:rPr>
              <a:t>, VGG16) to extract feature maps for each ROI.</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3. ROI Pooling: Converts ROIs into fixed-size feature maps for handling ROIs of varying sizes.</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4. Classifier and Bounding Box Regression: Predicts the object class and bounding box coordinates for each ROI.</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5. Mask Prediction: Adds a branch for predicting pixel-wise segmentation masks for each ROI.</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6. Output: Provides bounding box predictions, class predictions, and segmentation masks for detected object instances.</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Mask R-CNN is widely used in instance segmentation tasks where the goal is to segment each object instance in an image with high accuracy and detail. Its ability to provide both bounding boxes and pixel-level segmentation masks makes it a powerful tool in computer vision applications.</a:t>
            </a:r>
            <a:endParaRPr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FE2664D-FB6C-498C-A8DA-4E2B81C14C28}"/>
              </a:ext>
            </a:extLst>
          </p:cNvPr>
          <p:cNvPicPr>
            <a:picLocks noChangeAspect="1"/>
          </p:cNvPicPr>
          <p:nvPr/>
        </p:nvPicPr>
        <p:blipFill>
          <a:blip r:embed="rId3"/>
          <a:stretch>
            <a:fillRect/>
          </a:stretch>
        </p:blipFill>
        <p:spPr>
          <a:xfrm>
            <a:off x="5868236" y="963990"/>
            <a:ext cx="3275763" cy="5234044"/>
          </a:xfrm>
          <a:prstGeom prst="rect">
            <a:avLst/>
          </a:prstGeom>
        </p:spPr>
      </p:pic>
      <p:sp>
        <p:nvSpPr>
          <p:cNvPr id="6" name="TextBox 5">
            <a:extLst>
              <a:ext uri="{FF2B5EF4-FFF2-40B4-BE49-F238E27FC236}">
                <a16:creationId xmlns:a16="http://schemas.microsoft.com/office/drawing/2014/main" id="{696B1E11-F33A-4E3C-9800-63FA59753DEE}"/>
              </a:ext>
            </a:extLst>
          </p:cNvPr>
          <p:cNvSpPr txBox="1"/>
          <p:nvPr/>
        </p:nvSpPr>
        <p:spPr>
          <a:xfrm>
            <a:off x="1740308" y="22553"/>
            <a:ext cx="1828801"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Masked R-CNN</a:t>
            </a:r>
          </a:p>
        </p:txBody>
      </p:sp>
    </p:spTree>
    <p:extLst>
      <p:ext uri="{BB962C8B-B14F-4D97-AF65-F5344CB8AC3E}">
        <p14:creationId xmlns:p14="http://schemas.microsoft.com/office/powerpoint/2010/main" val="4201134478"/>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p:nvPr/>
        </p:nvSpPr>
        <p:spPr>
          <a:xfrm>
            <a:off x="5105400" y="0"/>
            <a:ext cx="4038600" cy="914400"/>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dirty="0">
                <a:solidFill>
                  <a:schemeClr val="lt1"/>
                </a:solidFill>
                <a:latin typeface="Times New Roman"/>
                <a:ea typeface="Times New Roman"/>
                <a:cs typeface="Times New Roman"/>
                <a:sym typeface="Times New Roman"/>
              </a:rPr>
              <a:t>OUTPUT</a:t>
            </a:r>
            <a:endParaRPr sz="1400" b="0" i="0" u="none" strike="noStrike" cap="none" dirty="0">
              <a:solidFill>
                <a:srgbClr val="000000"/>
              </a:solidFill>
              <a:latin typeface="Arial"/>
              <a:ea typeface="Arial"/>
              <a:cs typeface="Arial"/>
              <a:sym typeface="Arial"/>
            </a:endParaRPr>
          </a:p>
        </p:txBody>
      </p:sp>
      <p:sp>
        <p:nvSpPr>
          <p:cNvPr id="161" name="Google Shape;161;p24"/>
          <p:cNvSpPr txBox="1"/>
          <p:nvPr/>
        </p:nvSpPr>
        <p:spPr>
          <a:xfrm>
            <a:off x="202050" y="825910"/>
            <a:ext cx="8739900" cy="5810863"/>
          </a:xfrm>
          <a:prstGeom prst="rect">
            <a:avLst/>
          </a:prstGeom>
          <a:noFill/>
          <a:ln>
            <a:noFill/>
          </a:ln>
        </p:spPr>
        <p:txBody>
          <a:bodyPr spcFirstLastPara="1" wrap="square" lIns="91425" tIns="45700" rIns="91425" bIns="45700" anchor="ctr" anchorCtr="0">
            <a:noAutofit/>
          </a:bodyPr>
          <a:lstStyle/>
          <a:p>
            <a:pPr lvl="0" algn="just">
              <a:buClr>
                <a:srgbClr val="898989"/>
              </a:buClr>
              <a:buSzPts val="1200"/>
            </a:pPr>
            <a:r>
              <a:rPr lang="en-US" dirty="0">
                <a:solidFill>
                  <a:schemeClr val="tx2"/>
                </a:solidFill>
                <a:latin typeface="Times New Roman" panose="02020603050405020304" pitchFamily="18" charset="0"/>
                <a:cs typeface="Times New Roman" panose="02020603050405020304" pitchFamily="18" charset="0"/>
              </a:rPr>
              <a:t>INPUT IMAGE</a:t>
            </a:r>
            <a:endParaRPr dirty="0">
              <a:solidFill>
                <a:srgbClr val="898989"/>
              </a:solidFill>
              <a:latin typeface="Times New Roman"/>
              <a:ea typeface="Times New Roman"/>
              <a:cs typeface="Times New Roman"/>
              <a:sym typeface="Times New Roman"/>
            </a:endParaRPr>
          </a:p>
        </p:txBody>
      </p:sp>
      <p:pic>
        <p:nvPicPr>
          <p:cNvPr id="7" name="image6.png">
            <a:extLst>
              <a:ext uri="{FF2B5EF4-FFF2-40B4-BE49-F238E27FC236}">
                <a16:creationId xmlns:a16="http://schemas.microsoft.com/office/drawing/2014/main" id="{C0E32A0F-635C-454A-8E3D-3A65FC96A3CF}"/>
              </a:ext>
            </a:extLst>
          </p:cNvPr>
          <p:cNvPicPr/>
          <p:nvPr/>
        </p:nvPicPr>
        <p:blipFill>
          <a:blip r:embed="rId3"/>
          <a:srcRect/>
          <a:stretch>
            <a:fillRect/>
          </a:stretch>
        </p:blipFill>
        <p:spPr>
          <a:xfrm>
            <a:off x="806245" y="1435686"/>
            <a:ext cx="7315200" cy="2792185"/>
          </a:xfrm>
          <a:prstGeom prst="rect">
            <a:avLst/>
          </a:prstGeom>
          <a:ln/>
        </p:spPr>
      </p:pic>
      <p:pic>
        <p:nvPicPr>
          <p:cNvPr id="3" name="Picture 2">
            <a:extLst>
              <a:ext uri="{FF2B5EF4-FFF2-40B4-BE49-F238E27FC236}">
                <a16:creationId xmlns:a16="http://schemas.microsoft.com/office/drawing/2014/main" id="{58828836-42A4-4183-9D84-1ECC0B60C115}"/>
              </a:ext>
            </a:extLst>
          </p:cNvPr>
          <p:cNvPicPr>
            <a:picLocks noChangeAspect="1"/>
          </p:cNvPicPr>
          <p:nvPr/>
        </p:nvPicPr>
        <p:blipFill>
          <a:blip r:embed="rId4"/>
          <a:stretch>
            <a:fillRect/>
          </a:stretch>
        </p:blipFill>
        <p:spPr>
          <a:xfrm>
            <a:off x="1377268" y="4335918"/>
            <a:ext cx="2853061" cy="1959680"/>
          </a:xfrm>
          <a:prstGeom prst="rect">
            <a:avLst/>
          </a:prstGeom>
        </p:spPr>
      </p:pic>
      <p:sp>
        <p:nvSpPr>
          <p:cNvPr id="4" name="Arrow: Right 3">
            <a:extLst>
              <a:ext uri="{FF2B5EF4-FFF2-40B4-BE49-F238E27FC236}">
                <a16:creationId xmlns:a16="http://schemas.microsoft.com/office/drawing/2014/main" id="{898EA3BE-A769-4A31-B6B7-1704D1431292}"/>
              </a:ext>
            </a:extLst>
          </p:cNvPr>
          <p:cNvSpPr/>
          <p:nvPr/>
        </p:nvSpPr>
        <p:spPr>
          <a:xfrm>
            <a:off x="4688084" y="5315758"/>
            <a:ext cx="521109" cy="203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02928D1-F763-4ADA-9F2C-8FEE58D054E8}"/>
              </a:ext>
            </a:extLst>
          </p:cNvPr>
          <p:cNvSpPr txBox="1"/>
          <p:nvPr/>
        </p:nvSpPr>
        <p:spPr>
          <a:xfrm>
            <a:off x="1610784" y="6386825"/>
            <a:ext cx="2853061"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INPUT IMAGE ( TEST FILE )</a:t>
            </a:r>
          </a:p>
        </p:txBody>
      </p:sp>
      <p:pic>
        <p:nvPicPr>
          <p:cNvPr id="8" name="Picture 7">
            <a:extLst>
              <a:ext uri="{FF2B5EF4-FFF2-40B4-BE49-F238E27FC236}">
                <a16:creationId xmlns:a16="http://schemas.microsoft.com/office/drawing/2014/main" id="{F308A4AF-4B3F-4A40-B09F-7EF281C40E2B}"/>
              </a:ext>
            </a:extLst>
          </p:cNvPr>
          <p:cNvPicPr>
            <a:picLocks noChangeAspect="1"/>
          </p:cNvPicPr>
          <p:nvPr/>
        </p:nvPicPr>
        <p:blipFill>
          <a:blip r:embed="rId5"/>
          <a:stretch>
            <a:fillRect/>
          </a:stretch>
        </p:blipFill>
        <p:spPr>
          <a:xfrm>
            <a:off x="5444863" y="4188543"/>
            <a:ext cx="3143615" cy="2284772"/>
          </a:xfrm>
          <a:prstGeom prst="rect">
            <a:avLst/>
          </a:prstGeom>
        </p:spPr>
      </p:pic>
      <p:sp>
        <p:nvSpPr>
          <p:cNvPr id="14" name="TextBox 13">
            <a:extLst>
              <a:ext uri="{FF2B5EF4-FFF2-40B4-BE49-F238E27FC236}">
                <a16:creationId xmlns:a16="http://schemas.microsoft.com/office/drawing/2014/main" id="{0DB94E67-8559-45BE-AE67-D312E9B92BED}"/>
              </a:ext>
            </a:extLst>
          </p:cNvPr>
          <p:cNvSpPr txBox="1"/>
          <p:nvPr/>
        </p:nvSpPr>
        <p:spPr>
          <a:xfrm>
            <a:off x="5397911" y="6411409"/>
            <a:ext cx="4296696" cy="307777"/>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OUTPUT IMAGE (AFTER VISUALIZATION)</a:t>
            </a: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p:nvPr/>
        </p:nvSpPr>
        <p:spPr>
          <a:xfrm>
            <a:off x="5260258" y="0"/>
            <a:ext cx="3883742" cy="855406"/>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Times New Roman"/>
              <a:buNone/>
            </a:pPr>
            <a:r>
              <a:rPr lang="en-US" sz="2800" b="1" i="0" u="none" strike="noStrike" cap="none">
                <a:solidFill>
                  <a:schemeClr val="lt1"/>
                </a:solidFill>
                <a:latin typeface="Times New Roman"/>
                <a:ea typeface="Times New Roman"/>
                <a:cs typeface="Times New Roman"/>
                <a:sym typeface="Times New Roman"/>
              </a:rPr>
              <a:t>R</a:t>
            </a:r>
            <a:r>
              <a:rPr lang="en-US" sz="2800" b="1">
                <a:solidFill>
                  <a:schemeClr val="lt1"/>
                </a:solidFill>
                <a:latin typeface="Times New Roman"/>
                <a:ea typeface="Times New Roman"/>
                <a:cs typeface="Times New Roman"/>
                <a:sym typeface="Times New Roman"/>
              </a:rPr>
              <a:t>ESULTS AND DISCUSSIONS</a:t>
            </a:r>
            <a:endParaRPr sz="1400" b="0" i="0" u="none" strike="noStrike" cap="none">
              <a:solidFill>
                <a:srgbClr val="000000"/>
              </a:solidFill>
              <a:latin typeface="Arial"/>
              <a:ea typeface="Arial"/>
              <a:cs typeface="Arial"/>
              <a:sym typeface="Arial"/>
            </a:endParaRPr>
          </a:p>
        </p:txBody>
      </p:sp>
      <p:sp>
        <p:nvSpPr>
          <p:cNvPr id="170" name="Google Shape;170;p25"/>
          <p:cNvSpPr txBox="1"/>
          <p:nvPr/>
        </p:nvSpPr>
        <p:spPr>
          <a:xfrm>
            <a:off x="94032" y="737420"/>
            <a:ext cx="5254716" cy="6217056"/>
          </a:xfrm>
          <a:prstGeom prst="rect">
            <a:avLst/>
          </a:prstGeom>
          <a:noFill/>
          <a:ln>
            <a:noFill/>
          </a:ln>
        </p:spPr>
        <p:txBody>
          <a:bodyPr spcFirstLastPara="1" wrap="square" lIns="91425" tIns="91425" rIns="91425" bIns="91425" anchor="t" anchorCtr="0">
            <a:spAutoFit/>
          </a:bodyPr>
          <a:lstStyle/>
          <a:p>
            <a:pPr algn="just"/>
            <a:r>
              <a:rPr lang="en-US" b="0" i="0" dirty="0">
                <a:solidFill>
                  <a:schemeClr val="tx1"/>
                </a:solidFill>
                <a:effectLst/>
                <a:latin typeface="Times New Roman" panose="02020603050405020304" pitchFamily="18" charset="0"/>
                <a:cs typeface="Times New Roman" panose="02020603050405020304" pitchFamily="18" charset="0"/>
              </a:rPr>
              <a:t>The proposed method combining </a:t>
            </a:r>
            <a:r>
              <a:rPr lang="en-US" b="0" i="0" dirty="0" err="1">
                <a:solidFill>
                  <a:schemeClr val="tx1"/>
                </a:solidFill>
                <a:effectLst/>
                <a:latin typeface="Times New Roman" panose="02020603050405020304" pitchFamily="18" charset="0"/>
                <a:cs typeface="Times New Roman" panose="02020603050405020304" pitchFamily="18" charset="0"/>
              </a:rPr>
              <a:t>UNet</a:t>
            </a:r>
            <a:r>
              <a:rPr lang="en-US" b="0" i="0" dirty="0">
                <a:solidFill>
                  <a:schemeClr val="tx1"/>
                </a:solidFill>
                <a:effectLst/>
                <a:latin typeface="Times New Roman" panose="02020603050405020304" pitchFamily="18" charset="0"/>
                <a:cs typeface="Times New Roman" panose="02020603050405020304" pitchFamily="18" charset="0"/>
              </a:rPr>
              <a:t> and </a:t>
            </a:r>
            <a:r>
              <a:rPr lang="en-US" b="0" i="0" dirty="0" err="1">
                <a:solidFill>
                  <a:schemeClr val="tx1"/>
                </a:solidFill>
                <a:effectLst/>
                <a:latin typeface="Times New Roman" panose="02020603050405020304" pitchFamily="18" charset="0"/>
                <a:cs typeface="Times New Roman" panose="02020603050405020304" pitchFamily="18" charset="0"/>
              </a:rPr>
              <a:t>ResNet</a:t>
            </a:r>
            <a:r>
              <a:rPr lang="en-US" b="0" i="0" dirty="0">
                <a:solidFill>
                  <a:schemeClr val="tx1"/>
                </a:solidFill>
                <a:effectLst/>
                <a:latin typeface="Times New Roman" panose="02020603050405020304" pitchFamily="18" charset="0"/>
                <a:cs typeface="Times New Roman" panose="02020603050405020304" pitchFamily="18" charset="0"/>
              </a:rPr>
              <a:t> backbone Mask R-CNN for liver tumor segmentation has shown impressive results in accurately detecting cancer cells early on. By maintaining the current kernel and filters without increasing the number of filters, we achieved early tumor detection with high accuracy.</a:t>
            </a:r>
          </a:p>
          <a:p>
            <a:pPr algn="just"/>
            <a:endParaRPr lang="en-US" b="0" i="0" dirty="0">
              <a:solidFill>
                <a:schemeClr val="tx1"/>
              </a:solidFill>
              <a:effectLst/>
              <a:latin typeface="Times New Roman" panose="02020603050405020304" pitchFamily="18" charset="0"/>
              <a:cs typeface="Times New Roman" panose="02020603050405020304" pitchFamily="18" charset="0"/>
            </a:endParaRPr>
          </a:p>
          <a:p>
            <a:pPr algn="just"/>
            <a:r>
              <a:rPr lang="en-US" b="0" i="0" dirty="0">
                <a:solidFill>
                  <a:schemeClr val="tx1"/>
                </a:solidFill>
                <a:effectLst/>
                <a:latin typeface="Times New Roman" panose="02020603050405020304" pitchFamily="18" charset="0"/>
                <a:cs typeface="Times New Roman" panose="02020603050405020304" pitchFamily="18" charset="0"/>
              </a:rPr>
              <a:t>We preprocessed all CT scans by normalizing them before training the model. The iterative training process with modified learning rates reduced errors and improved model performance.</a:t>
            </a:r>
          </a:p>
          <a:p>
            <a:pPr algn="just"/>
            <a:endParaRPr lang="en-US" b="0" i="0" dirty="0">
              <a:solidFill>
                <a:schemeClr val="tx1"/>
              </a:solidFill>
              <a:effectLst/>
              <a:latin typeface="Times New Roman" panose="02020603050405020304" pitchFamily="18" charset="0"/>
              <a:cs typeface="Times New Roman" panose="02020603050405020304" pitchFamily="18" charset="0"/>
            </a:endParaRPr>
          </a:p>
          <a:p>
            <a:pPr algn="just"/>
            <a:r>
              <a:rPr lang="en-US" b="0" i="0" dirty="0">
                <a:solidFill>
                  <a:schemeClr val="tx1"/>
                </a:solidFill>
                <a:effectLst/>
                <a:latin typeface="Times New Roman" panose="02020603050405020304" pitchFamily="18" charset="0"/>
                <a:cs typeface="Times New Roman" panose="02020603050405020304" pitchFamily="18" charset="0"/>
              </a:rPr>
              <a:t>The combination of U-Net and </a:t>
            </a:r>
            <a:r>
              <a:rPr lang="en-US" b="0" i="0" dirty="0" err="1">
                <a:solidFill>
                  <a:schemeClr val="tx1"/>
                </a:solidFill>
                <a:effectLst/>
                <a:latin typeface="Times New Roman" panose="02020603050405020304" pitchFamily="18" charset="0"/>
                <a:cs typeface="Times New Roman" panose="02020603050405020304" pitchFamily="18" charset="0"/>
              </a:rPr>
              <a:t>ResNet</a:t>
            </a:r>
            <a:r>
              <a:rPr lang="en-US" b="0" i="0" dirty="0">
                <a:solidFill>
                  <a:schemeClr val="tx1"/>
                </a:solidFill>
                <a:effectLst/>
                <a:latin typeface="Times New Roman" panose="02020603050405020304" pitchFamily="18" charset="0"/>
                <a:cs typeface="Times New Roman" panose="02020603050405020304" pitchFamily="18" charset="0"/>
              </a:rPr>
              <a:t> backbone Mask R-CNN enhanced instance segmentation by accessing both high-level and low-level features. This improved segmentation precision compared to earlier models.</a:t>
            </a:r>
          </a:p>
          <a:p>
            <a:pPr algn="just"/>
            <a:endParaRPr lang="en-US" b="0" i="0" dirty="0">
              <a:solidFill>
                <a:schemeClr val="tx1"/>
              </a:solidFill>
              <a:effectLst/>
              <a:latin typeface="Times New Roman" panose="02020603050405020304" pitchFamily="18" charset="0"/>
              <a:cs typeface="Times New Roman" panose="02020603050405020304" pitchFamily="18" charset="0"/>
            </a:endParaRPr>
          </a:p>
          <a:p>
            <a:pPr algn="just"/>
            <a:r>
              <a:rPr lang="en-US" b="0" i="0" dirty="0">
                <a:solidFill>
                  <a:schemeClr val="tx1"/>
                </a:solidFill>
                <a:effectLst/>
                <a:latin typeface="Times New Roman" panose="02020603050405020304" pitchFamily="18" charset="0"/>
                <a:cs typeface="Times New Roman" panose="02020603050405020304" pitchFamily="18" charset="0"/>
              </a:rPr>
              <a:t>The approach achieved better accuracy with less computational expense, making it suitable for deployment on various cloud platforms. It has great potential in multispecialty hospitals for early liver tumor detection, allowing prompt treatment initiation.</a:t>
            </a:r>
          </a:p>
          <a:p>
            <a:pPr algn="just"/>
            <a:r>
              <a:rPr lang="en-US" b="0" i="0" dirty="0">
                <a:solidFill>
                  <a:schemeClr val="tx1"/>
                </a:solidFill>
                <a:effectLst/>
                <a:latin typeface="Times New Roman" panose="02020603050405020304" pitchFamily="18" charset="0"/>
                <a:cs typeface="Times New Roman" panose="02020603050405020304" pitchFamily="18" charset="0"/>
              </a:rPr>
              <a:t>Moreover, its implementation in CT scan centers enables patients to determine liver tumor presence at an early stage, improving patient outcomes and treatment planning.</a:t>
            </a:r>
          </a:p>
          <a:p>
            <a:pPr algn="just"/>
            <a:endParaRPr lang="en-US" b="0" i="0" dirty="0">
              <a:solidFill>
                <a:schemeClr val="tx1"/>
              </a:solidFill>
              <a:effectLst/>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T</a:t>
            </a:r>
            <a:r>
              <a:rPr lang="en-US" b="0" i="0" dirty="0">
                <a:solidFill>
                  <a:schemeClr val="tx1"/>
                </a:solidFill>
                <a:effectLst/>
                <a:latin typeface="Times New Roman" panose="02020603050405020304" pitchFamily="18" charset="0"/>
                <a:cs typeface="Times New Roman" panose="02020603050405020304" pitchFamily="18" charset="0"/>
              </a:rPr>
              <a:t>he combined approach of U-Net and </a:t>
            </a:r>
            <a:r>
              <a:rPr lang="en-US" b="0" i="0" dirty="0" err="1">
                <a:solidFill>
                  <a:schemeClr val="tx1"/>
                </a:solidFill>
                <a:effectLst/>
                <a:latin typeface="Times New Roman" panose="02020603050405020304" pitchFamily="18" charset="0"/>
                <a:cs typeface="Times New Roman" panose="02020603050405020304" pitchFamily="18" charset="0"/>
              </a:rPr>
              <a:t>ResNet</a:t>
            </a:r>
            <a:r>
              <a:rPr lang="en-US" b="0" i="0" dirty="0">
                <a:solidFill>
                  <a:schemeClr val="tx1"/>
                </a:solidFill>
                <a:effectLst/>
                <a:latin typeface="Times New Roman" panose="02020603050405020304" pitchFamily="18" charset="0"/>
                <a:cs typeface="Times New Roman" panose="02020603050405020304" pitchFamily="18" charset="0"/>
              </a:rPr>
              <a:t> backbone Mask R-CNN offers a practical and effective solution for liver tumor segmentation in medical image analysis. Its accuracy, efficiency, and applicability in clinical settings make it a valuable tool in advancing liver tumor diagnosis and patient care.</a:t>
            </a:r>
          </a:p>
        </p:txBody>
      </p:sp>
      <p:pic>
        <p:nvPicPr>
          <p:cNvPr id="4" name="image7.png">
            <a:extLst>
              <a:ext uri="{FF2B5EF4-FFF2-40B4-BE49-F238E27FC236}">
                <a16:creationId xmlns:a16="http://schemas.microsoft.com/office/drawing/2014/main" id="{EAAC76B5-2079-4D32-85D7-143A367E6938}"/>
              </a:ext>
            </a:extLst>
          </p:cNvPr>
          <p:cNvPicPr/>
          <p:nvPr/>
        </p:nvPicPr>
        <p:blipFill>
          <a:blip r:embed="rId3"/>
          <a:srcRect/>
          <a:stretch>
            <a:fillRect/>
          </a:stretch>
        </p:blipFill>
        <p:spPr>
          <a:xfrm>
            <a:off x="5466303" y="1637882"/>
            <a:ext cx="3486439" cy="4722725"/>
          </a:xfrm>
          <a:prstGeom prst="rect">
            <a:avLst/>
          </a:prstGeom>
          <a:ln/>
        </p:spPr>
      </p:pic>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p:nvPr/>
        </p:nvSpPr>
        <p:spPr>
          <a:xfrm>
            <a:off x="5105400" y="0"/>
            <a:ext cx="4038600" cy="914400"/>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Times New Roman"/>
              <a:buNone/>
            </a:pPr>
            <a:r>
              <a:rPr lang="en-US" sz="2800" b="1" i="0" u="none" strike="noStrike" cap="none" dirty="0">
                <a:solidFill>
                  <a:schemeClr val="lt1"/>
                </a:solidFill>
                <a:latin typeface="Times New Roman"/>
                <a:ea typeface="Times New Roman"/>
                <a:cs typeface="Times New Roman"/>
                <a:sym typeface="Times New Roman"/>
              </a:rPr>
              <a:t>FUTURE ENHANCEMENT</a:t>
            </a:r>
            <a:endParaRPr sz="1400" b="0" i="0" u="none" strike="noStrike" cap="none" dirty="0">
              <a:solidFill>
                <a:srgbClr val="000000"/>
              </a:solidFill>
              <a:latin typeface="Arial"/>
              <a:ea typeface="Arial"/>
              <a:cs typeface="Arial"/>
              <a:sym typeface="Arial"/>
            </a:endParaRPr>
          </a:p>
        </p:txBody>
      </p:sp>
      <p:sp>
        <p:nvSpPr>
          <p:cNvPr id="176" name="Google Shape;176;p26"/>
          <p:cNvSpPr txBox="1"/>
          <p:nvPr/>
        </p:nvSpPr>
        <p:spPr>
          <a:xfrm>
            <a:off x="0" y="914400"/>
            <a:ext cx="6656439" cy="6001613"/>
          </a:xfrm>
          <a:prstGeom prst="rect">
            <a:avLst/>
          </a:prstGeom>
          <a:noFill/>
          <a:ln>
            <a:noFill/>
          </a:ln>
        </p:spPr>
        <p:txBody>
          <a:bodyPr spcFirstLastPara="1" wrap="square" lIns="91425" tIns="91425" rIns="91425" bIns="91425" anchor="t" anchorCtr="0">
            <a:spAutoFit/>
          </a:bodyPr>
          <a:lstStyle/>
          <a:p>
            <a:pPr marL="457200" marR="0" lvl="0" indent="-317500" algn="just" rtl="0">
              <a:lnSpc>
                <a:spcPct val="150000"/>
              </a:lnSpc>
              <a:spcBef>
                <a:spcPts val="0"/>
              </a:spcBef>
              <a:spcAft>
                <a:spcPts val="0"/>
              </a:spcAft>
              <a:buClr>
                <a:schemeClr val="dk1"/>
              </a:buClr>
              <a:buSzPts val="1400"/>
              <a:buFont typeface="Times New Roman"/>
              <a:buChar char="●"/>
            </a:pPr>
            <a:r>
              <a:rPr lang="en-US" b="1" dirty="0">
                <a:solidFill>
                  <a:schemeClr val="dk1"/>
                </a:solidFill>
                <a:latin typeface="Times New Roman"/>
                <a:ea typeface="Times New Roman"/>
                <a:cs typeface="Times New Roman"/>
                <a:sym typeface="Times New Roman"/>
              </a:rPr>
              <a:t>Real-Time Segmentation: </a:t>
            </a:r>
            <a:r>
              <a:rPr lang="en-US" dirty="0">
                <a:solidFill>
                  <a:schemeClr val="dk1"/>
                </a:solidFill>
                <a:latin typeface="Times New Roman"/>
                <a:ea typeface="Times New Roman"/>
                <a:cs typeface="Times New Roman"/>
                <a:sym typeface="Times New Roman"/>
              </a:rPr>
              <a:t>Optimize the model architecture and implementation for real-time inference on standard clinical workstations, allowing for immediate access to tumor segmentation during routine clinical assessments.</a:t>
            </a:r>
          </a:p>
          <a:p>
            <a:pPr marL="457200" marR="0" lvl="0" indent="-317500" algn="just" rtl="0">
              <a:lnSpc>
                <a:spcPct val="150000"/>
              </a:lnSpc>
              <a:spcBef>
                <a:spcPts val="0"/>
              </a:spcBef>
              <a:spcAft>
                <a:spcPts val="0"/>
              </a:spcAft>
              <a:buClr>
                <a:schemeClr val="dk1"/>
              </a:buClr>
              <a:buSzPts val="1400"/>
              <a:buFont typeface="Times New Roman"/>
              <a:buChar char="●"/>
            </a:pPr>
            <a:r>
              <a:rPr lang="en-US" b="1" dirty="0">
                <a:solidFill>
                  <a:schemeClr val="dk1"/>
                </a:solidFill>
                <a:latin typeface="Times New Roman"/>
                <a:ea typeface="Times New Roman"/>
                <a:cs typeface="Times New Roman"/>
                <a:sym typeface="Times New Roman"/>
              </a:rPr>
              <a:t>3D Segmentation: </a:t>
            </a:r>
            <a:r>
              <a:rPr lang="en-US" dirty="0">
                <a:solidFill>
                  <a:schemeClr val="dk1"/>
                </a:solidFill>
                <a:latin typeface="Times New Roman"/>
                <a:ea typeface="Times New Roman"/>
                <a:cs typeface="Times New Roman"/>
                <a:sym typeface="Times New Roman"/>
              </a:rPr>
              <a:t>Adapt the UNET architecture to handle 3D CT scans, allowing volumetric segmentation of liver tumors, which can provide a more detailed and holistic view of tumor characteristics and growth patterns.</a:t>
            </a:r>
          </a:p>
          <a:p>
            <a:pPr marL="457200" marR="0" lvl="0" indent="-317500" algn="just" rtl="0">
              <a:lnSpc>
                <a:spcPct val="150000"/>
              </a:lnSpc>
              <a:spcBef>
                <a:spcPts val="0"/>
              </a:spcBef>
              <a:spcAft>
                <a:spcPts val="0"/>
              </a:spcAft>
              <a:buClr>
                <a:schemeClr val="dk1"/>
              </a:buClr>
              <a:buSzPts val="1400"/>
              <a:buFont typeface="Times New Roman"/>
              <a:buChar char="●"/>
            </a:pPr>
            <a:r>
              <a:rPr lang="en-US" b="1" dirty="0">
                <a:solidFill>
                  <a:schemeClr val="dk1"/>
                </a:solidFill>
                <a:latin typeface="Times New Roman"/>
                <a:ea typeface="Times New Roman"/>
                <a:cs typeface="Times New Roman"/>
                <a:sym typeface="Times New Roman"/>
              </a:rPr>
              <a:t>Online Learning: </a:t>
            </a:r>
            <a:r>
              <a:rPr lang="en-US" dirty="0">
                <a:solidFill>
                  <a:schemeClr val="dk1"/>
                </a:solidFill>
                <a:latin typeface="Times New Roman"/>
                <a:ea typeface="Times New Roman"/>
                <a:cs typeface="Times New Roman"/>
                <a:sym typeface="Times New Roman"/>
              </a:rPr>
              <a:t>Develop a system that can continuously update the model with new data to adapt to evolving tumor characteristics and improve its performance over time.</a:t>
            </a:r>
          </a:p>
          <a:p>
            <a:pPr marL="457200" marR="0" lvl="0" indent="-317500" algn="just" rtl="0">
              <a:lnSpc>
                <a:spcPct val="150000"/>
              </a:lnSpc>
              <a:spcBef>
                <a:spcPts val="0"/>
              </a:spcBef>
              <a:spcAft>
                <a:spcPts val="0"/>
              </a:spcAft>
              <a:buClr>
                <a:schemeClr val="dk1"/>
              </a:buClr>
              <a:buSzPts val="1400"/>
              <a:buFont typeface="Times New Roman"/>
              <a:buChar char="●"/>
            </a:pPr>
            <a:r>
              <a:rPr lang="en-US" b="1" dirty="0">
                <a:solidFill>
                  <a:schemeClr val="dk1"/>
                </a:solidFill>
                <a:latin typeface="Times New Roman"/>
                <a:ea typeface="Times New Roman"/>
                <a:cs typeface="Times New Roman"/>
                <a:sym typeface="Times New Roman"/>
              </a:rPr>
              <a:t>Web-Based Interface: </a:t>
            </a:r>
            <a:r>
              <a:rPr lang="en-US" dirty="0">
                <a:solidFill>
                  <a:schemeClr val="dk1"/>
                </a:solidFill>
                <a:latin typeface="Times New Roman"/>
                <a:ea typeface="Times New Roman"/>
                <a:cs typeface="Times New Roman"/>
                <a:sym typeface="Times New Roman"/>
              </a:rPr>
              <a:t>Develop a user-friendly web-based interface for liver tumor segmentation, allowing radiologists and oncologists to access the model remotely from any device with an internet connection.</a:t>
            </a:r>
          </a:p>
          <a:p>
            <a:pPr marL="457200" marR="0" lvl="0" indent="-317500" algn="just" rtl="0">
              <a:lnSpc>
                <a:spcPct val="150000"/>
              </a:lnSpc>
              <a:spcBef>
                <a:spcPts val="0"/>
              </a:spcBef>
              <a:spcAft>
                <a:spcPts val="0"/>
              </a:spcAft>
              <a:buClr>
                <a:schemeClr val="dk1"/>
              </a:buClr>
              <a:buSzPts val="1400"/>
              <a:buFont typeface="Times New Roman"/>
              <a:buChar char="●"/>
            </a:pPr>
            <a:r>
              <a:rPr lang="en-US" b="1" dirty="0">
                <a:solidFill>
                  <a:schemeClr val="dk1"/>
                </a:solidFill>
                <a:latin typeface="Times New Roman"/>
                <a:ea typeface="Times New Roman"/>
                <a:cs typeface="Times New Roman"/>
                <a:sym typeface="Times New Roman"/>
              </a:rPr>
              <a:t>Collaborative Platform: </a:t>
            </a:r>
            <a:r>
              <a:rPr lang="en-US" dirty="0">
                <a:solidFill>
                  <a:schemeClr val="dk1"/>
                </a:solidFill>
                <a:latin typeface="Times New Roman"/>
                <a:ea typeface="Times New Roman"/>
                <a:cs typeface="Times New Roman"/>
                <a:sym typeface="Times New Roman"/>
              </a:rPr>
              <a:t>Enable collaborative features in the web application, allowing multiple healthcare professionals to work together on tumor segmentation and treatment planning</a:t>
            </a:r>
          </a:p>
          <a:p>
            <a:pPr marL="457200" marR="0" lvl="0" indent="-317500" algn="just" rtl="0">
              <a:lnSpc>
                <a:spcPct val="150000"/>
              </a:lnSpc>
              <a:spcBef>
                <a:spcPts val="0"/>
              </a:spcBef>
              <a:spcAft>
                <a:spcPts val="0"/>
              </a:spcAft>
              <a:buClr>
                <a:schemeClr val="dk1"/>
              </a:buClr>
              <a:buSzPts val="1400"/>
              <a:buFont typeface="Times New Roman"/>
              <a:buChar char="●"/>
            </a:pPr>
            <a:r>
              <a:rPr lang="en-US" b="1" dirty="0">
                <a:solidFill>
                  <a:schemeClr val="dk1"/>
                </a:solidFill>
                <a:latin typeface="Times New Roman"/>
                <a:ea typeface="Times New Roman"/>
                <a:cs typeface="Times New Roman"/>
                <a:sym typeface="Times New Roman"/>
              </a:rPr>
              <a:t>Feedback Mechanism: </a:t>
            </a:r>
            <a:r>
              <a:rPr lang="en-US" dirty="0">
                <a:solidFill>
                  <a:schemeClr val="dk1"/>
                </a:solidFill>
                <a:latin typeface="Times New Roman"/>
                <a:ea typeface="Times New Roman"/>
                <a:cs typeface="Times New Roman"/>
                <a:sym typeface="Times New Roman"/>
              </a:rPr>
              <a:t>Integrate a feedback mechanism in the web application to gather user feedback and improve the segmentation model over time based on real-world usage</a:t>
            </a:r>
            <a:endParaRPr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8800D7D-FE2E-4CD7-8168-5DBC8F0D793D}"/>
              </a:ext>
            </a:extLst>
          </p:cNvPr>
          <p:cNvPicPr>
            <a:picLocks noChangeAspect="1"/>
          </p:cNvPicPr>
          <p:nvPr/>
        </p:nvPicPr>
        <p:blipFill>
          <a:blip r:embed="rId3"/>
          <a:stretch>
            <a:fillRect/>
          </a:stretch>
        </p:blipFill>
        <p:spPr>
          <a:xfrm>
            <a:off x="6710516" y="1049792"/>
            <a:ext cx="2379406" cy="5730828"/>
          </a:xfrm>
          <a:prstGeom prst="rect">
            <a:avLst/>
          </a:prstGeom>
        </p:spPr>
      </p:pic>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p:nvPr/>
        </p:nvSpPr>
        <p:spPr>
          <a:xfrm>
            <a:off x="5105400" y="0"/>
            <a:ext cx="4038600" cy="914400"/>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Times New Roman"/>
              <a:buNone/>
            </a:pPr>
            <a:r>
              <a:rPr lang="en-US" sz="2800" b="1" i="0" u="none" strike="noStrike" cap="none">
                <a:solidFill>
                  <a:schemeClr val="lt1"/>
                </a:solidFill>
                <a:latin typeface="Times New Roman"/>
                <a:ea typeface="Times New Roman"/>
                <a:cs typeface="Times New Roman"/>
                <a:sym typeface="Times New Roman"/>
              </a:rPr>
              <a:t>C</a:t>
            </a:r>
            <a:r>
              <a:rPr lang="en-US" sz="2800" b="1">
                <a:solidFill>
                  <a:schemeClr val="lt1"/>
                </a:solidFill>
                <a:latin typeface="Times New Roman"/>
                <a:ea typeface="Times New Roman"/>
                <a:cs typeface="Times New Roman"/>
                <a:sym typeface="Times New Roman"/>
              </a:rPr>
              <a:t>ONCLUSION</a:t>
            </a:r>
            <a:endParaRPr sz="1400" b="0" i="0" u="none" strike="noStrike" cap="none">
              <a:solidFill>
                <a:srgbClr val="000000"/>
              </a:solidFill>
              <a:latin typeface="Arial"/>
              <a:ea typeface="Arial"/>
              <a:cs typeface="Arial"/>
              <a:sym typeface="Arial"/>
            </a:endParaRPr>
          </a:p>
        </p:txBody>
      </p:sp>
      <p:sp>
        <p:nvSpPr>
          <p:cNvPr id="182" name="Google Shape;182;p27"/>
          <p:cNvSpPr txBox="1"/>
          <p:nvPr/>
        </p:nvSpPr>
        <p:spPr>
          <a:xfrm>
            <a:off x="0" y="1253765"/>
            <a:ext cx="5429839" cy="5198829"/>
          </a:xfrm>
          <a:prstGeom prst="rect">
            <a:avLst/>
          </a:prstGeom>
          <a:noFill/>
          <a:ln>
            <a:noFill/>
          </a:ln>
        </p:spPr>
        <p:txBody>
          <a:bodyPr spcFirstLastPara="1" wrap="square" lIns="91425" tIns="91425" rIns="91425" bIns="91425" anchor="t" anchorCtr="0">
            <a:spAutoFit/>
          </a:bodyPr>
          <a:lstStyle/>
          <a:p>
            <a:pPr marL="139700" marR="215900" lvl="0" algn="just" rtl="0">
              <a:lnSpc>
                <a:spcPct val="150000"/>
              </a:lnSpc>
              <a:spcBef>
                <a:spcPts val="1300"/>
              </a:spcBef>
              <a:spcAft>
                <a:spcPts val="0"/>
              </a:spcAft>
              <a:buClr>
                <a:schemeClr val="dk1"/>
              </a:buClr>
              <a:buSzPts val="1400"/>
            </a:pPr>
            <a:r>
              <a:rPr lang="en-US" dirty="0">
                <a:solidFill>
                  <a:schemeClr val="dk1"/>
                </a:solidFill>
                <a:latin typeface="Times New Roman"/>
                <a:ea typeface="Times New Roman"/>
                <a:cs typeface="Times New Roman"/>
                <a:sym typeface="Times New Roman"/>
              </a:rPr>
              <a:t>In conclusion, the integration of the UNET architecture with computed tomography has demonstrated promising results in advancing liver tumor segmentation. By fine-tuning the UNET model on a diverse dataset of CT scans, we have achieved improved accuracy and sensitivity in identifying liver tumors. The computer-aided segmentation approach holds great potential in enhancing early detection and precise delineation of tumor boundaries, thereby facilitating timely interventions and personalized treatment strategies for liver cancer patients. Moreover, this research bridges the gap between cutting-edge deep learning techniques and real-world clinical applications, paving the way for future advancements in medical image analysis and improving overall patient care. As liver cancer remains a significant global health challenge, the success of this project holds promising implications for better outcomes and improved prognosis for affected individuals.</a:t>
            </a:r>
            <a:endParaRPr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AD52FB5C-244F-4060-821F-58F27BDCCE85}"/>
              </a:ext>
            </a:extLst>
          </p:cNvPr>
          <p:cNvPicPr>
            <a:picLocks noChangeAspect="1"/>
          </p:cNvPicPr>
          <p:nvPr/>
        </p:nvPicPr>
        <p:blipFill>
          <a:blip r:embed="rId3"/>
          <a:stretch>
            <a:fillRect/>
          </a:stretch>
        </p:blipFill>
        <p:spPr>
          <a:xfrm>
            <a:off x="5527643" y="1432874"/>
            <a:ext cx="3456102" cy="5117889"/>
          </a:xfrm>
          <a:prstGeom prst="rect">
            <a:avLst/>
          </a:prstGeom>
        </p:spPr>
      </p:pic>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p:nvPr/>
        </p:nvSpPr>
        <p:spPr>
          <a:xfrm>
            <a:off x="6096000" y="0"/>
            <a:ext cx="3048000" cy="535757"/>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Times New Roman"/>
              <a:buNone/>
            </a:pPr>
            <a:r>
              <a:rPr lang="en-US" sz="2800" b="1" i="0" u="none" strike="noStrike" cap="none" dirty="0">
                <a:solidFill>
                  <a:schemeClr val="lt1"/>
                </a:solidFill>
                <a:latin typeface="Times New Roman"/>
                <a:ea typeface="Times New Roman"/>
                <a:cs typeface="Times New Roman"/>
                <a:sym typeface="Times New Roman"/>
              </a:rPr>
              <a:t>REFERENCES</a:t>
            </a:r>
            <a:endParaRPr sz="1400" b="0" i="0" u="none" strike="noStrike" cap="none" dirty="0">
              <a:solidFill>
                <a:srgbClr val="000000"/>
              </a:solidFill>
              <a:latin typeface="Arial"/>
              <a:ea typeface="Arial"/>
              <a:cs typeface="Arial"/>
              <a:sym typeface="Arial"/>
            </a:endParaRPr>
          </a:p>
        </p:txBody>
      </p:sp>
      <p:sp>
        <p:nvSpPr>
          <p:cNvPr id="188" name="Google Shape;188;p28"/>
          <p:cNvSpPr txBox="1"/>
          <p:nvPr/>
        </p:nvSpPr>
        <p:spPr>
          <a:xfrm>
            <a:off x="304800" y="1524000"/>
            <a:ext cx="85344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200"/>
              <a:buFont typeface="Times New Roman"/>
              <a:buNone/>
            </a:pPr>
            <a:endParaRPr sz="1400" b="0" i="0" u="none" strike="noStrike" cap="none">
              <a:solidFill>
                <a:srgbClr val="000000"/>
              </a:solidFill>
              <a:latin typeface="Arial"/>
              <a:ea typeface="Arial"/>
              <a:cs typeface="Arial"/>
              <a:sym typeface="Arial"/>
            </a:endParaRPr>
          </a:p>
        </p:txBody>
      </p:sp>
      <p:sp>
        <p:nvSpPr>
          <p:cNvPr id="189" name="Google Shape;189;p28"/>
          <p:cNvSpPr txBox="1"/>
          <p:nvPr/>
        </p:nvSpPr>
        <p:spPr>
          <a:xfrm>
            <a:off x="112701" y="450916"/>
            <a:ext cx="8918598" cy="7019840"/>
          </a:xfrm>
          <a:prstGeom prst="rect">
            <a:avLst/>
          </a:prstGeom>
          <a:noFill/>
          <a:ln>
            <a:noFill/>
          </a:ln>
        </p:spPr>
        <p:txBody>
          <a:bodyPr spcFirstLastPara="1" wrap="square" lIns="91425" tIns="91425" rIns="91425" bIns="91425" anchor="t" anchorCtr="0">
            <a:spAutoFit/>
          </a:bodyPr>
          <a:lstStyle/>
          <a:p>
            <a:pPr marR="0" lvl="0" algn="just" fontAlgn="base">
              <a:spcBef>
                <a:spcPts val="0"/>
              </a:spcBef>
              <a:spcAft>
                <a:spcPts val="0"/>
              </a:spcAft>
              <a:buSzPts val="800"/>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 T. Rajalakshmi, U.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Snekhalatha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Jisha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Baby, "Segmentation of liver tumor using fast greedy snake algorithm," Biomedical Engineering: Applications, Basis and Communications, vol. 31, no. 02, pp. 1950013, 2019.doi: 10.4015/S1016237219500133</a:t>
            </a:r>
          </a:p>
          <a:p>
            <a:pPr marL="0" marR="0" indent="-1270" algn="just">
              <a:spcBef>
                <a:spcPts val="0"/>
              </a:spcBef>
              <a:spcAft>
                <a:spcPts val="0"/>
              </a:spcAft>
            </a:pPr>
            <a:r>
              <a:rPr lang="en-US" dirty="0">
                <a:effectLst/>
                <a:latin typeface="Times New Roman" panose="02020603050405020304" pitchFamily="18" charset="0"/>
                <a:ea typeface="Times New Roman" panose="02020603050405020304" pitchFamily="18" charset="0"/>
              </a:rPr>
              <a:t> </a:t>
            </a:r>
          </a:p>
          <a:p>
            <a:pPr marR="0" lvl="0" algn="just" fontAlgn="base">
              <a:spcBef>
                <a:spcPts val="0"/>
              </a:spcBef>
              <a:spcAft>
                <a:spcPts val="0"/>
              </a:spcAft>
              <a:buSzPts val="800"/>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 S.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Sabut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 Das, S.S. Panda, and P. Das, "Detection of liver cancer using modified fuzzy clustering and decision tree classifier in CT images," Pattern Recognition and Image Analysis, vol. 29, no. 2, pp. 201-211, June 2019.doi: 10.1134/S1054661819020056.</a:t>
            </a:r>
          </a:p>
          <a:p>
            <a:pPr marL="0" marR="0" indent="-1270" algn="just">
              <a:spcBef>
                <a:spcPts val="0"/>
              </a:spcBef>
              <a:spcAft>
                <a:spcPts val="0"/>
              </a:spcAft>
            </a:pPr>
            <a:r>
              <a:rPr lang="en-US" dirty="0">
                <a:effectLst/>
                <a:latin typeface="Times New Roman" panose="02020603050405020304" pitchFamily="18" charset="0"/>
                <a:ea typeface="Times New Roman" panose="02020603050405020304" pitchFamily="18" charset="0"/>
              </a:rPr>
              <a:t> </a:t>
            </a:r>
          </a:p>
          <a:p>
            <a:pPr lvl="0" algn="just" fontAlgn="base">
              <a:spcAft>
                <a:spcPts val="250"/>
              </a:spcAft>
              <a:buSzPts val="800"/>
            </a:pPr>
            <a:r>
              <a:rPr lang="en-US" dirty="0">
                <a:latin typeface="Times New Roman" panose="02020603050405020304" pitchFamily="18" charset="0"/>
                <a:ea typeface="Times New Roman" panose="02020603050405020304" pitchFamily="18" charset="0"/>
                <a:cs typeface="Times New Roman" panose="02020603050405020304" pitchFamily="18" charset="0"/>
              </a:rPr>
              <a:t>3.  J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Muthuswamy</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"Extraction and Classification of Liver Abnormality Based on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Neutrosophic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SVM Classifier," Advances in Intelligent Systems and Computing, vol. 713, pp. 287-296, 2019, Springer,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Singapore.doi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10.1007/978-981-13-1708-8_25</a:t>
            </a: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1270" algn="just">
              <a:spcBef>
                <a:spcPts val="0"/>
              </a:spcBef>
              <a:spcAft>
                <a:spcPts val="250"/>
              </a:spcAft>
            </a:pPr>
            <a:r>
              <a:rPr lang="en-US" dirty="0">
                <a:effectLst/>
                <a:latin typeface="Times New Roman" panose="02020603050405020304" pitchFamily="18" charset="0"/>
                <a:ea typeface="Times New Roman" panose="02020603050405020304" pitchFamily="18" charset="0"/>
              </a:rPr>
              <a:t> </a:t>
            </a:r>
          </a:p>
          <a:p>
            <a:pPr marR="0" lvl="0" algn="just" fontAlgn="base">
              <a:spcBef>
                <a:spcPts val="0"/>
              </a:spcBef>
              <a:spcAft>
                <a:spcPts val="0"/>
              </a:spcAft>
              <a:buSzPts val="800"/>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4. H. Jiang, T. Shi, Z. Bai, and L. Huang,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AHCNet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 Application of Attention Mechanism and Hybrid Connection for Liver Tumor Segmentation in CT Volumes," IEEE Access, Special Section on Deep Learning for Computer-Aided Medical Diagnosis, vol. 7, pp. 74310-74320, 2019.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10.1109/ACCESS.2019.2899608.</a:t>
            </a:r>
          </a:p>
          <a:p>
            <a:pPr marL="0" marR="0" indent="-1270" algn="just">
              <a:spcBef>
                <a:spcPts val="0"/>
              </a:spcBef>
              <a:spcAft>
                <a:spcPts val="250"/>
              </a:spcAft>
            </a:pP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 5.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M. Sharma and R. Parveen, "The Application of Image Processing in Liver Cancer Detection," International Journal of Advanced Computer Science and Applications, vol. 12, no. 10, 2021.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10.14569/IJACSA.2021.0121050.</a:t>
            </a:r>
          </a:p>
          <a:p>
            <a:pPr marR="0" lvl="0" algn="just" fontAlgn="base">
              <a:spcBef>
                <a:spcPts val="0"/>
              </a:spcBef>
              <a:spcAft>
                <a:spcPts val="0"/>
              </a:spcAft>
              <a:buSzPts val="800"/>
            </a:pPr>
            <a:endParaRPr lang="en-US" dirty="0">
              <a:latin typeface="Times New Roman" panose="02020603050405020304" pitchFamily="18" charset="0"/>
              <a:ea typeface="Times New Roman" panose="02020603050405020304" pitchFamily="18" charset="0"/>
            </a:endParaRPr>
          </a:p>
          <a:p>
            <a:pPr marR="0" lvl="0" algn="just" fontAlgn="base">
              <a:spcBef>
                <a:spcPts val="0"/>
              </a:spcBef>
              <a:spcAft>
                <a:spcPts val="0"/>
              </a:spcAft>
              <a:buSzPts val="800"/>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6. Z. Bai, H. Jiang, and Y.-D. Yao, "Liver Tumor Segmentation Based on Multi-Scale Candidate Generation and Fractal Residual Network," IEEE Access, vol. 7, pp. 84046-84055, 2019.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10.1109/ACCESS.2019.2923218.</a:t>
            </a:r>
          </a:p>
          <a:p>
            <a:pPr marL="0" marR="0" indent="-1270" algn="just">
              <a:spcBef>
                <a:spcPts val="0"/>
              </a:spcBef>
              <a:spcAft>
                <a:spcPts val="0"/>
              </a:spcAft>
            </a:pPr>
            <a:r>
              <a:rPr lang="en-US" dirty="0">
                <a:effectLst/>
                <a:latin typeface="Times New Roman" panose="02020603050405020304" pitchFamily="18" charset="0"/>
                <a:ea typeface="Times New Roman" panose="02020603050405020304" pitchFamily="18" charset="0"/>
              </a:rPr>
              <a:t> </a:t>
            </a:r>
          </a:p>
          <a:p>
            <a:pPr marL="0" marR="0" indent="-1270" algn="just">
              <a:spcBef>
                <a:spcPts val="0"/>
              </a:spcBef>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7. D.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Smeets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D.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Loeckx</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B.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Stijnen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B. De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Dobbelaer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D.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Vandermeulen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P.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Suetens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"Semi-automatic level set segmentation of liver tumors combining a spiral-scanning technique with supervised fuzzy pixel classification," Med Image Anal, vol. 14, no. 1, pp. 13-20, Feb. 2010.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10.1016/j.media.2009.09.002. PMID: 19828356.</a:t>
            </a:r>
          </a:p>
          <a:p>
            <a:pPr marL="0" marR="0" indent="-1270" algn="just">
              <a:spcBef>
                <a:spcPts val="0"/>
              </a:spcBef>
              <a:spcAft>
                <a:spcPts val="0"/>
              </a:spcAft>
            </a:pPr>
            <a:r>
              <a:rPr lang="en-US" dirty="0">
                <a:effectLst/>
                <a:latin typeface="Times New Roman" panose="02020603050405020304" pitchFamily="18" charset="0"/>
                <a:ea typeface="Times New Roman" panose="02020603050405020304" pitchFamily="18" charset="0"/>
              </a:rPr>
              <a:t> </a:t>
            </a:r>
          </a:p>
          <a:p>
            <a:pPr marR="0" lvl="0" algn="just" fontAlgn="base">
              <a:spcBef>
                <a:spcPts val="0"/>
              </a:spcBef>
              <a:spcAft>
                <a:spcPts val="0"/>
              </a:spcAft>
              <a:buSzPts val="800"/>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8. 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Nasiri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M. H.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Foruzan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Y.-W. Chen, "Integration of a knowledge-based constraint into generative models with applications in semi-automatic segmentation of liver tumors," Biomed. Signal Process. Control, vol. 57, pp. 101746, Mar. 2020.</a:t>
            </a:r>
          </a:p>
          <a:p>
            <a:pPr marL="177800" marR="215900" lvl="0" indent="0" algn="just" rtl="0">
              <a:lnSpc>
                <a:spcPct val="100000"/>
              </a:lnSpc>
              <a:spcBef>
                <a:spcPts val="0"/>
              </a:spcBef>
              <a:spcAft>
                <a:spcPts val="0"/>
              </a:spcAft>
              <a:buNone/>
            </a:pPr>
            <a:endParaRPr sz="1200" u="sng" dirty="0">
              <a:solidFill>
                <a:srgbClr val="1155CC"/>
              </a:solidFill>
              <a:latin typeface="Times New Roman"/>
              <a:ea typeface="Times New Roman"/>
              <a:cs typeface="Times New Roman"/>
              <a:sym typeface="Times New Roman"/>
            </a:endParaRPr>
          </a:p>
          <a:p>
            <a:pPr marL="177800" marR="215900" lvl="0" indent="0" algn="just" rtl="0">
              <a:lnSpc>
                <a:spcPct val="100000"/>
              </a:lnSpc>
              <a:spcBef>
                <a:spcPts val="800"/>
              </a:spcBef>
              <a:spcAft>
                <a:spcPts val="0"/>
              </a:spcAft>
              <a:buNone/>
            </a:pPr>
            <a:endParaRPr sz="1200" u="sng" dirty="0">
              <a:solidFill>
                <a:srgbClr val="1155CC"/>
              </a:solidFill>
            </a:endParaRPr>
          </a:p>
        </p:txBody>
      </p:sp>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p:nvPr/>
        </p:nvSpPr>
        <p:spPr>
          <a:xfrm>
            <a:off x="990600" y="2362200"/>
            <a:ext cx="7010400" cy="1600200"/>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Times New Roman"/>
              <a:buNone/>
            </a:pPr>
            <a:r>
              <a:rPr lang="en-US" sz="3200" b="1" i="0" u="none" strike="noStrike" cap="none">
                <a:solidFill>
                  <a:schemeClr val="lt1"/>
                </a:solidFill>
                <a:latin typeface="Times New Roman"/>
                <a:ea typeface="Times New Roman"/>
                <a:cs typeface="Times New Roman"/>
                <a:sym typeface="Times New Roman"/>
              </a:rPr>
              <a:t>THANK YOU</a:t>
            </a:r>
            <a:endParaRPr sz="1400" b="0" i="0" u="none" strike="noStrike" cap="non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p:nvPr/>
        </p:nvSpPr>
        <p:spPr>
          <a:xfrm>
            <a:off x="6324600" y="0"/>
            <a:ext cx="2819400" cy="533400"/>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Times New Roman"/>
              <a:buNone/>
            </a:pPr>
            <a:r>
              <a:rPr lang="en-US" sz="2800" b="1" i="0" u="none" strike="noStrike" cap="none">
                <a:solidFill>
                  <a:schemeClr val="lt1"/>
                </a:solidFill>
                <a:latin typeface="Times New Roman"/>
                <a:ea typeface="Times New Roman"/>
                <a:cs typeface="Times New Roman"/>
                <a:sym typeface="Times New Roman"/>
              </a:rPr>
              <a:t>OUTLINE</a:t>
            </a:r>
            <a:endParaRPr sz="1400" b="0" i="0" u="none" strike="noStrike" cap="none">
              <a:solidFill>
                <a:srgbClr val="000000"/>
              </a:solidFill>
              <a:latin typeface="Arial"/>
              <a:ea typeface="Arial"/>
              <a:cs typeface="Arial"/>
              <a:sym typeface="Arial"/>
            </a:endParaRPr>
          </a:p>
        </p:txBody>
      </p:sp>
      <p:sp>
        <p:nvSpPr>
          <p:cNvPr id="97" name="Google Shape;97;p14"/>
          <p:cNvSpPr txBox="1"/>
          <p:nvPr/>
        </p:nvSpPr>
        <p:spPr>
          <a:xfrm>
            <a:off x="533400" y="288925"/>
            <a:ext cx="8001000" cy="6494045"/>
          </a:xfrm>
          <a:prstGeom prst="rect">
            <a:avLst/>
          </a:prstGeom>
          <a:noFill/>
          <a:ln>
            <a:noFill/>
          </a:ln>
        </p:spPr>
        <p:txBody>
          <a:bodyPr spcFirstLastPara="1" wrap="square" lIns="91425" tIns="45700" rIns="91425" bIns="45700" anchor="t" anchorCtr="0">
            <a:spAutoFit/>
          </a:bodyPr>
          <a:lstStyle/>
          <a:p>
            <a:pPr marL="0" marR="0" lvl="0" indent="-203200" algn="just" rtl="0">
              <a:lnSpc>
                <a:spcPct val="100000"/>
              </a:lnSpc>
              <a:spcBef>
                <a:spcPts val="0"/>
              </a:spcBef>
              <a:spcAft>
                <a:spcPts val="0"/>
              </a:spcAft>
              <a:buClr>
                <a:srgbClr val="920000"/>
              </a:buClr>
              <a:buSzPts val="3200"/>
              <a:buFont typeface="Noto Sans Symbols"/>
              <a:buChar char="❖"/>
            </a:pPr>
            <a:r>
              <a:rPr lang="en-US" sz="3200" b="0" i="0" u="none" strike="noStrike" cap="none" dirty="0">
                <a:solidFill>
                  <a:srgbClr val="0D0D0D"/>
                </a:solidFill>
                <a:latin typeface="Times New Roman"/>
                <a:ea typeface="Times New Roman"/>
                <a:cs typeface="Times New Roman"/>
                <a:sym typeface="Times New Roman"/>
              </a:rPr>
              <a:t>Abstract</a:t>
            </a:r>
            <a:endParaRPr sz="1400" b="0" i="0" u="none" strike="noStrike" cap="none" dirty="0">
              <a:solidFill>
                <a:srgbClr val="000000"/>
              </a:solidFill>
              <a:latin typeface="Arial"/>
              <a:ea typeface="Arial"/>
              <a:cs typeface="Arial"/>
              <a:sym typeface="Arial"/>
            </a:endParaRPr>
          </a:p>
          <a:p>
            <a:pPr marL="0" marR="0" lvl="0" indent="-203200" algn="just" rtl="0">
              <a:lnSpc>
                <a:spcPct val="100000"/>
              </a:lnSpc>
              <a:spcBef>
                <a:spcPts val="0"/>
              </a:spcBef>
              <a:spcAft>
                <a:spcPts val="0"/>
              </a:spcAft>
              <a:buClr>
                <a:srgbClr val="920000"/>
              </a:buClr>
              <a:buSzPts val="3200"/>
              <a:buFont typeface="Noto Sans Symbols"/>
              <a:buChar char="❖"/>
            </a:pPr>
            <a:r>
              <a:rPr lang="en-US" sz="3200" b="0" i="0" u="none" strike="noStrike" cap="none" dirty="0">
                <a:solidFill>
                  <a:srgbClr val="0D0D0D"/>
                </a:solidFill>
                <a:latin typeface="Times New Roman"/>
                <a:ea typeface="Times New Roman"/>
                <a:cs typeface="Times New Roman"/>
                <a:sym typeface="Times New Roman"/>
              </a:rPr>
              <a:t>Introduction to Problem Domain</a:t>
            </a:r>
            <a:endParaRPr sz="1400" b="0" i="0" u="none" strike="noStrike" cap="none" dirty="0">
              <a:solidFill>
                <a:srgbClr val="000000"/>
              </a:solidFill>
              <a:latin typeface="Arial"/>
              <a:ea typeface="Arial"/>
              <a:cs typeface="Arial"/>
              <a:sym typeface="Arial"/>
            </a:endParaRPr>
          </a:p>
          <a:p>
            <a:pPr marL="0" marR="0" lvl="0" indent="-203200" algn="just" rtl="0">
              <a:lnSpc>
                <a:spcPct val="100000"/>
              </a:lnSpc>
              <a:spcBef>
                <a:spcPts val="0"/>
              </a:spcBef>
              <a:spcAft>
                <a:spcPts val="0"/>
              </a:spcAft>
              <a:buClr>
                <a:srgbClr val="920000"/>
              </a:buClr>
              <a:buSzPts val="3200"/>
              <a:buFont typeface="Noto Sans Symbols"/>
              <a:buChar char="❖"/>
            </a:pPr>
            <a:r>
              <a:rPr lang="en-US" sz="3200" b="0" i="0" u="none" strike="noStrike" cap="none" dirty="0">
                <a:solidFill>
                  <a:srgbClr val="0D0D0D"/>
                </a:solidFill>
                <a:latin typeface="Times New Roman"/>
                <a:ea typeface="Times New Roman"/>
                <a:cs typeface="Times New Roman"/>
                <a:sym typeface="Times New Roman"/>
              </a:rPr>
              <a:t>Existing system</a:t>
            </a:r>
            <a:endParaRPr sz="1400" b="0" i="0" u="none" strike="noStrike" cap="none" dirty="0">
              <a:solidFill>
                <a:srgbClr val="000000"/>
              </a:solidFill>
              <a:latin typeface="Arial"/>
              <a:ea typeface="Arial"/>
              <a:cs typeface="Arial"/>
              <a:sym typeface="Arial"/>
            </a:endParaRPr>
          </a:p>
          <a:p>
            <a:pPr marL="0" marR="0" lvl="0" indent="-203200" algn="just" rtl="0">
              <a:lnSpc>
                <a:spcPct val="100000"/>
              </a:lnSpc>
              <a:spcBef>
                <a:spcPts val="0"/>
              </a:spcBef>
              <a:spcAft>
                <a:spcPts val="0"/>
              </a:spcAft>
              <a:buClr>
                <a:srgbClr val="920000"/>
              </a:buClr>
              <a:buSzPts val="3200"/>
              <a:buFont typeface="Noto Sans Symbols"/>
              <a:buChar char="❖"/>
            </a:pPr>
            <a:r>
              <a:rPr lang="en-US" sz="3200" b="0" i="0" u="none" strike="noStrike" cap="none" dirty="0">
                <a:solidFill>
                  <a:srgbClr val="0D0D0D"/>
                </a:solidFill>
                <a:latin typeface="Times New Roman"/>
                <a:ea typeface="Times New Roman"/>
                <a:cs typeface="Times New Roman"/>
                <a:sym typeface="Times New Roman"/>
              </a:rPr>
              <a:t>Limitation of the Existing System</a:t>
            </a:r>
            <a:endParaRPr sz="1400" b="0" i="0" u="none" strike="noStrike" cap="none" dirty="0">
              <a:solidFill>
                <a:srgbClr val="000000"/>
              </a:solidFill>
              <a:latin typeface="Arial"/>
              <a:ea typeface="Arial"/>
              <a:cs typeface="Arial"/>
              <a:sym typeface="Arial"/>
            </a:endParaRPr>
          </a:p>
          <a:p>
            <a:pPr marL="0" marR="0" lvl="0" indent="-203200" algn="just" rtl="0">
              <a:lnSpc>
                <a:spcPct val="100000"/>
              </a:lnSpc>
              <a:spcBef>
                <a:spcPts val="0"/>
              </a:spcBef>
              <a:spcAft>
                <a:spcPts val="0"/>
              </a:spcAft>
              <a:buClr>
                <a:srgbClr val="920000"/>
              </a:buClr>
              <a:buSzPts val="3200"/>
              <a:buFont typeface="Noto Sans Symbols"/>
              <a:buChar char="❖"/>
            </a:pPr>
            <a:r>
              <a:rPr lang="en-US" sz="3200" b="0" i="0" u="none" strike="noStrike" cap="none" dirty="0">
                <a:solidFill>
                  <a:srgbClr val="0D0D0D"/>
                </a:solidFill>
                <a:latin typeface="Times New Roman"/>
                <a:ea typeface="Times New Roman"/>
                <a:cs typeface="Times New Roman"/>
                <a:sym typeface="Times New Roman"/>
              </a:rPr>
              <a:t>Proposed </a:t>
            </a:r>
            <a:r>
              <a:rPr lang="en-US" sz="3200" dirty="0">
                <a:solidFill>
                  <a:srgbClr val="0D0D0D"/>
                </a:solidFill>
                <a:latin typeface="Times New Roman"/>
                <a:ea typeface="Times New Roman"/>
                <a:cs typeface="Times New Roman"/>
                <a:sym typeface="Times New Roman"/>
              </a:rPr>
              <a:t>S</a:t>
            </a:r>
            <a:r>
              <a:rPr lang="en-US" sz="3200" b="0" i="0" u="none" strike="noStrike" cap="none" dirty="0">
                <a:solidFill>
                  <a:srgbClr val="0D0D0D"/>
                </a:solidFill>
                <a:latin typeface="Times New Roman"/>
                <a:ea typeface="Times New Roman"/>
                <a:cs typeface="Times New Roman"/>
                <a:sym typeface="Times New Roman"/>
              </a:rPr>
              <a:t>ystem</a:t>
            </a:r>
            <a:endParaRPr sz="1400" b="0" i="0" u="none" strike="noStrike" cap="none" dirty="0">
              <a:solidFill>
                <a:srgbClr val="000000"/>
              </a:solidFill>
              <a:latin typeface="Arial"/>
              <a:ea typeface="Arial"/>
              <a:cs typeface="Arial"/>
              <a:sym typeface="Arial"/>
            </a:endParaRPr>
          </a:p>
          <a:p>
            <a:pPr marL="0" marR="0" lvl="0" indent="-203200" algn="just" rtl="0">
              <a:lnSpc>
                <a:spcPct val="100000"/>
              </a:lnSpc>
              <a:spcBef>
                <a:spcPts val="0"/>
              </a:spcBef>
              <a:spcAft>
                <a:spcPts val="0"/>
              </a:spcAft>
              <a:buClr>
                <a:srgbClr val="920000"/>
              </a:buClr>
              <a:buSzPts val="3200"/>
              <a:buFont typeface="Noto Sans Symbols"/>
              <a:buChar char="❖"/>
            </a:pPr>
            <a:r>
              <a:rPr lang="en-US" sz="3200" b="0" i="0" u="none" strike="noStrike" cap="none" dirty="0">
                <a:solidFill>
                  <a:srgbClr val="0D0D0D"/>
                </a:solidFill>
                <a:latin typeface="Times New Roman"/>
                <a:ea typeface="Times New Roman"/>
                <a:cs typeface="Times New Roman"/>
                <a:sym typeface="Times New Roman"/>
              </a:rPr>
              <a:t>Architectural design</a:t>
            </a:r>
            <a:r>
              <a:rPr lang="en-US" sz="3200" dirty="0">
                <a:solidFill>
                  <a:srgbClr val="0D0D0D"/>
                </a:solidFill>
                <a:latin typeface="Times New Roman"/>
                <a:ea typeface="Times New Roman"/>
                <a:cs typeface="Times New Roman"/>
                <a:sym typeface="Times New Roman"/>
              </a:rPr>
              <a:t> of the</a:t>
            </a:r>
            <a:r>
              <a:rPr lang="en-US" sz="3200" b="0" i="0" u="none" strike="noStrike" cap="none" dirty="0">
                <a:solidFill>
                  <a:srgbClr val="0D0D0D"/>
                </a:solidFill>
                <a:latin typeface="Times New Roman"/>
                <a:ea typeface="Times New Roman"/>
                <a:cs typeface="Times New Roman"/>
                <a:sym typeface="Times New Roman"/>
              </a:rPr>
              <a:t> Proposed </a:t>
            </a:r>
            <a:r>
              <a:rPr lang="en-US" sz="3200" dirty="0">
                <a:solidFill>
                  <a:srgbClr val="0D0D0D"/>
                </a:solidFill>
                <a:latin typeface="Times New Roman"/>
                <a:ea typeface="Times New Roman"/>
                <a:cs typeface="Times New Roman"/>
                <a:sym typeface="Times New Roman"/>
              </a:rPr>
              <a:t>S</a:t>
            </a:r>
            <a:r>
              <a:rPr lang="en-US" sz="3200" b="0" i="0" u="none" strike="noStrike" cap="none" dirty="0">
                <a:solidFill>
                  <a:srgbClr val="0D0D0D"/>
                </a:solidFill>
                <a:latin typeface="Times New Roman"/>
                <a:ea typeface="Times New Roman"/>
                <a:cs typeface="Times New Roman"/>
                <a:sym typeface="Times New Roman"/>
              </a:rPr>
              <a:t>ystem</a:t>
            </a:r>
            <a:endParaRPr sz="1400" b="0" i="0" u="none" strike="noStrike" cap="none" dirty="0">
              <a:solidFill>
                <a:srgbClr val="000000"/>
              </a:solidFill>
              <a:latin typeface="Arial"/>
              <a:ea typeface="Arial"/>
              <a:cs typeface="Arial"/>
              <a:sym typeface="Arial"/>
            </a:endParaRPr>
          </a:p>
          <a:p>
            <a:pPr marL="0" marR="0" lvl="0" indent="-203200" algn="just" rtl="0">
              <a:lnSpc>
                <a:spcPct val="100000"/>
              </a:lnSpc>
              <a:spcBef>
                <a:spcPts val="0"/>
              </a:spcBef>
              <a:spcAft>
                <a:spcPts val="0"/>
              </a:spcAft>
              <a:buClr>
                <a:srgbClr val="920000"/>
              </a:buClr>
              <a:buSzPts val="3200"/>
              <a:buFont typeface="Noto Sans Symbols"/>
              <a:buChar char="❖"/>
            </a:pPr>
            <a:r>
              <a:rPr lang="en-US" sz="3200" b="0" i="0" u="none" strike="noStrike" cap="none" dirty="0">
                <a:solidFill>
                  <a:srgbClr val="0D0D0D"/>
                </a:solidFill>
                <a:latin typeface="Times New Roman"/>
                <a:ea typeface="Times New Roman"/>
                <a:cs typeface="Times New Roman"/>
                <a:sym typeface="Times New Roman"/>
              </a:rPr>
              <a:t>Algorithm Used</a:t>
            </a:r>
            <a:endParaRPr sz="1400" b="0" i="0" u="none" strike="noStrike" cap="none" dirty="0">
              <a:solidFill>
                <a:srgbClr val="000000"/>
              </a:solidFill>
              <a:latin typeface="Arial"/>
              <a:ea typeface="Arial"/>
              <a:cs typeface="Arial"/>
              <a:sym typeface="Arial"/>
            </a:endParaRPr>
          </a:p>
          <a:p>
            <a:pPr marL="0" marR="0" lvl="0" indent="-203200" algn="just" rtl="0">
              <a:lnSpc>
                <a:spcPct val="100000"/>
              </a:lnSpc>
              <a:spcBef>
                <a:spcPts val="0"/>
              </a:spcBef>
              <a:spcAft>
                <a:spcPts val="0"/>
              </a:spcAft>
              <a:buClr>
                <a:srgbClr val="920000"/>
              </a:buClr>
              <a:buSzPts val="3200"/>
              <a:buFont typeface="Noto Sans Symbols"/>
              <a:buChar char="❖"/>
            </a:pPr>
            <a:r>
              <a:rPr lang="en-US" sz="3200" dirty="0">
                <a:solidFill>
                  <a:srgbClr val="0D0D0D"/>
                </a:solidFill>
                <a:latin typeface="Times New Roman"/>
                <a:ea typeface="Times New Roman"/>
                <a:cs typeface="Times New Roman"/>
                <a:sym typeface="Times New Roman"/>
              </a:rPr>
              <a:t>Output </a:t>
            </a:r>
          </a:p>
          <a:p>
            <a:pPr marL="0" marR="0" lvl="0" indent="-203200" algn="just" rtl="0">
              <a:lnSpc>
                <a:spcPct val="100000"/>
              </a:lnSpc>
              <a:spcBef>
                <a:spcPts val="0"/>
              </a:spcBef>
              <a:spcAft>
                <a:spcPts val="0"/>
              </a:spcAft>
              <a:buClr>
                <a:srgbClr val="920000"/>
              </a:buClr>
              <a:buSzPts val="3200"/>
              <a:buFont typeface="Noto Sans Symbols"/>
              <a:buChar char="❖"/>
            </a:pPr>
            <a:r>
              <a:rPr lang="en-US" sz="3200" b="0" i="0" u="none" strike="noStrike" cap="none" dirty="0">
                <a:solidFill>
                  <a:srgbClr val="0D0D0D"/>
                </a:solidFill>
                <a:latin typeface="Times New Roman"/>
                <a:ea typeface="Times New Roman"/>
                <a:cs typeface="Times New Roman"/>
                <a:sym typeface="Times New Roman"/>
              </a:rPr>
              <a:t>Results and Discussions</a:t>
            </a:r>
          </a:p>
          <a:p>
            <a:pPr marL="0" marR="0" lvl="0" indent="-203200" algn="just" rtl="0">
              <a:lnSpc>
                <a:spcPct val="100000"/>
              </a:lnSpc>
              <a:spcBef>
                <a:spcPts val="0"/>
              </a:spcBef>
              <a:spcAft>
                <a:spcPts val="0"/>
              </a:spcAft>
              <a:buClr>
                <a:srgbClr val="920000"/>
              </a:buClr>
              <a:buSzPts val="3200"/>
              <a:buFont typeface="Noto Sans Symbols"/>
              <a:buChar char="❖"/>
            </a:pPr>
            <a:r>
              <a:rPr lang="en-US" sz="3200" dirty="0">
                <a:solidFill>
                  <a:srgbClr val="0D0D0D"/>
                </a:solidFill>
                <a:latin typeface="Times New Roman"/>
                <a:ea typeface="Times New Roman"/>
                <a:cs typeface="Times New Roman"/>
                <a:sym typeface="Times New Roman"/>
              </a:rPr>
              <a:t>Future Enhancement</a:t>
            </a:r>
            <a:endParaRPr lang="en-US" sz="3200" b="0" i="0" u="none" strike="noStrike" cap="none" dirty="0">
              <a:solidFill>
                <a:srgbClr val="0D0D0D"/>
              </a:solidFill>
              <a:latin typeface="Times New Roman"/>
              <a:ea typeface="Times New Roman"/>
              <a:cs typeface="Times New Roman"/>
              <a:sym typeface="Times New Roman"/>
            </a:endParaRPr>
          </a:p>
          <a:p>
            <a:pPr marL="0" marR="0" lvl="0" indent="-203200" algn="just" rtl="0">
              <a:lnSpc>
                <a:spcPct val="100000"/>
              </a:lnSpc>
              <a:spcBef>
                <a:spcPts val="0"/>
              </a:spcBef>
              <a:spcAft>
                <a:spcPts val="0"/>
              </a:spcAft>
              <a:buClr>
                <a:srgbClr val="920000"/>
              </a:buClr>
              <a:buSzPts val="3200"/>
              <a:buFont typeface="Noto Sans Symbols"/>
              <a:buChar char="❖"/>
            </a:pPr>
            <a:r>
              <a:rPr lang="en-US" sz="3200" dirty="0">
                <a:solidFill>
                  <a:srgbClr val="0D0D0D"/>
                </a:solidFill>
                <a:latin typeface="Times New Roman"/>
                <a:cs typeface="Times New Roman"/>
                <a:sym typeface="Times New Roman"/>
              </a:rPr>
              <a:t>Conclusion</a:t>
            </a:r>
          </a:p>
          <a:p>
            <a:pPr marL="0" marR="0" lvl="0" indent="-203200" algn="just" rtl="0">
              <a:lnSpc>
                <a:spcPct val="100000"/>
              </a:lnSpc>
              <a:spcBef>
                <a:spcPts val="0"/>
              </a:spcBef>
              <a:spcAft>
                <a:spcPts val="0"/>
              </a:spcAft>
              <a:buClr>
                <a:srgbClr val="920000"/>
              </a:buClr>
              <a:buSzPts val="3200"/>
              <a:buFont typeface="Noto Sans Symbols"/>
              <a:buChar char="❖"/>
            </a:pPr>
            <a:r>
              <a:rPr lang="en-US" sz="3200" b="0" i="0" u="none" strike="noStrike" cap="none" dirty="0">
                <a:solidFill>
                  <a:srgbClr val="0D0D0D"/>
                </a:solidFill>
                <a:latin typeface="Times New Roman"/>
                <a:ea typeface="Arial"/>
                <a:cs typeface="Times New Roman"/>
                <a:sym typeface="Times New Roman"/>
              </a:rPr>
              <a:t>References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D0D0D"/>
              </a:solidFill>
              <a:latin typeface="Times New Roman"/>
              <a:ea typeface="Times New Roman"/>
              <a:cs typeface="Times New Roman"/>
              <a:sym typeface="Times New Roman"/>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p:nvPr/>
        </p:nvSpPr>
        <p:spPr>
          <a:xfrm>
            <a:off x="6172200" y="0"/>
            <a:ext cx="2971800" cy="609600"/>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Times New Roman"/>
              <a:buNone/>
            </a:pPr>
            <a:r>
              <a:rPr lang="en-US" sz="2800" b="1" i="0" u="none" strike="noStrike" cap="none">
                <a:solidFill>
                  <a:schemeClr val="lt1"/>
                </a:solidFill>
                <a:latin typeface="Times New Roman"/>
                <a:ea typeface="Times New Roman"/>
                <a:cs typeface="Times New Roman"/>
                <a:sym typeface="Times New Roman"/>
              </a:rPr>
              <a:t>ABSTRACT</a:t>
            </a:r>
            <a:endParaRPr sz="1400" b="0" i="0" u="none" strike="noStrike" cap="none">
              <a:solidFill>
                <a:srgbClr val="000000"/>
              </a:solidFill>
              <a:latin typeface="Arial"/>
              <a:ea typeface="Arial"/>
              <a:cs typeface="Arial"/>
              <a:sym typeface="Arial"/>
            </a:endParaRPr>
          </a:p>
        </p:txBody>
      </p:sp>
      <p:sp>
        <p:nvSpPr>
          <p:cNvPr id="110" name="Google Shape;110;p16"/>
          <p:cNvSpPr txBox="1"/>
          <p:nvPr/>
        </p:nvSpPr>
        <p:spPr>
          <a:xfrm>
            <a:off x="112509" y="609600"/>
            <a:ext cx="5718584" cy="6655381"/>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US" dirty="0">
                <a:effectLst/>
                <a:latin typeface="Times New Roman" panose="02020603050405020304" pitchFamily="18" charset="0"/>
                <a:ea typeface="Times New Roman" panose="02020603050405020304" pitchFamily="18" charset="0"/>
              </a:rPr>
              <a:t>The liver facilitates in keeping healthy blood sugar levels, eliminating toxins from blood supply to the body, as well as regulating blood coagulation. Additionally, it will regulate the blood's chemical composition and release bile. Since the liver contains a variety of cell types, a variety of distinct tumor types can grow there. These aberrant growths may develop into malignant (cancerous) or benign (non-cancerous) cancers. The three most common malignant liver tumors are hepatocellular carcinoma, sarcoma, and hepatoblastoma. These illnesses cause weight loss, abdominal swelling, nauseousness, and vomiting.  The final stage may also result in death. To eliminate and treat liver tumors as quickly as possible, earlier detection is required. The liver tumor is found using a medical imaging technique called Computed Tomography (CT), which is then sent to a convolution neural network architecture for biological image segmentation (UNET) that will precisely segment the liver's malignant cancer cells. In addition to the standard approach, a dropout regularization has been employed here to lessen the number of filters and prevent model bias. The dataset used to train the model was taken from the </a:t>
            </a:r>
            <a:r>
              <a:rPr lang="en-US" dirty="0" err="1">
                <a:effectLst/>
                <a:latin typeface="Times New Roman" panose="02020603050405020304" pitchFamily="18" charset="0"/>
                <a:ea typeface="Times New Roman" panose="02020603050405020304" pitchFamily="18" charset="0"/>
              </a:rPr>
              <a:t>LiTS</a:t>
            </a:r>
            <a:r>
              <a:rPr lang="en-US" dirty="0">
                <a:effectLst/>
                <a:latin typeface="Times New Roman" panose="02020603050405020304" pitchFamily="18" charset="0"/>
                <a:ea typeface="Times New Roman" panose="02020603050405020304" pitchFamily="18" charset="0"/>
              </a:rPr>
              <a:t> - Liver Tumor Segmentation Challenge (LiTS17) dataset, which contains roughly 130 CT scans for segmenting the liver and tumor lesions. The output will have a portion of the image that has been highlighted to show the presence of cancer cells, and the suggested methodology aids in the quick retrieval of tumor identification.</a:t>
            </a:r>
            <a:r>
              <a:rPr lang="en-US" dirty="0">
                <a:solidFill>
                  <a:srgbClr val="FF0000"/>
                </a:solidFill>
                <a:effectLst/>
                <a:latin typeface="Times New Roman" panose="02020603050405020304" pitchFamily="18" charset="0"/>
                <a:ea typeface="Times New Roman" panose="02020603050405020304" pitchFamily="18" charset="0"/>
              </a:rPr>
              <a:t> </a:t>
            </a:r>
            <a:endParaRPr dirty="0">
              <a:solidFill>
                <a:srgbClr val="595959"/>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800" dirty="0">
              <a:solidFill>
                <a:srgbClr val="595959"/>
              </a:solidFill>
              <a:latin typeface="Times New Roman"/>
              <a:ea typeface="Times New Roman"/>
              <a:cs typeface="Times New Roman"/>
              <a:sym typeface="Times New Roman"/>
            </a:endParaRPr>
          </a:p>
          <a:p>
            <a:pPr marL="457200" marR="0" lvl="0" indent="0" algn="l" rtl="0">
              <a:lnSpc>
                <a:spcPct val="115000"/>
              </a:lnSpc>
              <a:spcBef>
                <a:spcPts val="1200"/>
              </a:spcBef>
              <a:spcAft>
                <a:spcPts val="0"/>
              </a:spcAft>
              <a:buNone/>
            </a:pPr>
            <a:endParaRPr sz="1500"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7CDBF83D-0BFD-4DC4-BFFB-7AAE7FF17C88}"/>
              </a:ext>
            </a:extLst>
          </p:cNvPr>
          <p:cNvPicPr>
            <a:picLocks noChangeAspect="1"/>
          </p:cNvPicPr>
          <p:nvPr/>
        </p:nvPicPr>
        <p:blipFill>
          <a:blip r:embed="rId3"/>
          <a:stretch>
            <a:fillRect/>
          </a:stretch>
        </p:blipFill>
        <p:spPr>
          <a:xfrm>
            <a:off x="5927500" y="942680"/>
            <a:ext cx="3103991" cy="5147035"/>
          </a:xfrm>
          <a:prstGeom prst="rect">
            <a:avLst/>
          </a:prstGeom>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p:nvPr/>
        </p:nvSpPr>
        <p:spPr>
          <a:xfrm>
            <a:off x="2590800" y="0"/>
            <a:ext cx="6553200" cy="914400"/>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Times New Roman"/>
              <a:buNone/>
            </a:pPr>
            <a:r>
              <a:rPr lang="en-US" sz="2800" b="1" i="0" u="none" strike="noStrike" cap="none">
                <a:solidFill>
                  <a:schemeClr val="lt1"/>
                </a:solidFill>
                <a:latin typeface="Times New Roman"/>
                <a:ea typeface="Times New Roman"/>
                <a:cs typeface="Times New Roman"/>
                <a:sym typeface="Times New Roman"/>
              </a:rPr>
              <a:t>INTRODUCTION TO PROBLEM DOMAIN</a:t>
            </a:r>
            <a:endParaRPr sz="1400" b="0" i="0" u="none" strike="noStrike" cap="none">
              <a:solidFill>
                <a:srgbClr val="000000"/>
              </a:solidFill>
              <a:latin typeface="Arial"/>
              <a:ea typeface="Arial"/>
              <a:cs typeface="Arial"/>
              <a:sym typeface="Arial"/>
            </a:endParaRPr>
          </a:p>
        </p:txBody>
      </p:sp>
      <p:sp>
        <p:nvSpPr>
          <p:cNvPr id="116" name="Google Shape;116;p17"/>
          <p:cNvSpPr txBox="1"/>
          <p:nvPr/>
        </p:nvSpPr>
        <p:spPr>
          <a:xfrm>
            <a:off x="90300" y="1165575"/>
            <a:ext cx="89265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Times New Roman"/>
              <a:ea typeface="Times New Roman"/>
              <a:cs typeface="Times New Roman"/>
              <a:sym typeface="Times New Roman"/>
            </a:endParaRPr>
          </a:p>
        </p:txBody>
      </p:sp>
      <p:sp>
        <p:nvSpPr>
          <p:cNvPr id="117" name="Google Shape;117;p17"/>
          <p:cNvSpPr txBox="1"/>
          <p:nvPr/>
        </p:nvSpPr>
        <p:spPr>
          <a:xfrm>
            <a:off x="-254524" y="1381125"/>
            <a:ext cx="4916140" cy="4708951"/>
          </a:xfrm>
          <a:prstGeom prst="rect">
            <a:avLst/>
          </a:prstGeom>
          <a:noFill/>
          <a:ln>
            <a:noFill/>
          </a:ln>
        </p:spPr>
        <p:txBody>
          <a:bodyPr spcFirstLastPara="1" wrap="square" lIns="91425" tIns="91425" rIns="91425" bIns="91425" anchor="t" anchorCtr="0">
            <a:spAutoFit/>
          </a:bodyPr>
          <a:lstStyle/>
          <a:p>
            <a:pPr marL="457200" marR="0" lvl="0" indent="0" algn="just" rtl="0">
              <a:lnSpc>
                <a:spcPct val="150000"/>
              </a:lnSpc>
              <a:spcBef>
                <a:spcPts val="0"/>
              </a:spcBef>
              <a:spcAft>
                <a:spcPts val="0"/>
              </a:spcAft>
              <a:buNone/>
            </a:pPr>
            <a:r>
              <a:rPr lang="en-US" dirty="0">
                <a:latin typeface="Times New Roman"/>
                <a:ea typeface="Times New Roman"/>
                <a:cs typeface="Times New Roman"/>
                <a:sym typeface="Times New Roman"/>
              </a:rPr>
              <a:t>Liver cancer is a leading cause of cancer-related deaths, necessitating early and accurate diagnosis. Computed Tomography (CT) aids in liver tumor detection, but manual segmentation is time-consuming and subjective. Deep learning, especially UNET, offers promising solutions, but challenges persist in accurately segmenting irregular tumor shapes and adjacent tissues. Integrating UNET with CT scans presents a viable approach to improve segmentation accuracy and sensitivity. This project aims to optimize UNET for liver tumor segmentation using a diverse CT dataset. By enhancing diagnostic precision, this research can revolutionize liver cancer care, enabling timely interventions and personalized treatment planning for better patient outcomes.</a:t>
            </a:r>
            <a:endParaRPr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7A218FC7-A822-4955-A4F7-780B8C7A84E7}"/>
              </a:ext>
            </a:extLst>
          </p:cNvPr>
          <p:cNvPicPr>
            <a:picLocks noChangeAspect="1"/>
          </p:cNvPicPr>
          <p:nvPr/>
        </p:nvPicPr>
        <p:blipFill>
          <a:blip r:embed="rId3"/>
          <a:stretch>
            <a:fillRect/>
          </a:stretch>
        </p:blipFill>
        <p:spPr>
          <a:xfrm>
            <a:off x="5138415" y="1232732"/>
            <a:ext cx="3782721" cy="5221288"/>
          </a:xfrm>
          <a:prstGeom prst="rect">
            <a:avLst/>
          </a:prstGeom>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body" idx="1"/>
          </p:nvPr>
        </p:nvSpPr>
        <p:spPr>
          <a:xfrm>
            <a:off x="457200" y="1295400"/>
            <a:ext cx="8229600" cy="4830762"/>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	</a:t>
            </a:r>
            <a:endParaRPr/>
          </a:p>
        </p:txBody>
      </p:sp>
      <p:sp>
        <p:nvSpPr>
          <p:cNvPr id="123" name="Google Shape;123;p18"/>
          <p:cNvSpPr txBox="1"/>
          <p:nvPr/>
        </p:nvSpPr>
        <p:spPr>
          <a:xfrm>
            <a:off x="5257800" y="0"/>
            <a:ext cx="3886200" cy="524256"/>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Times New Roman"/>
              <a:buNone/>
            </a:pPr>
            <a:r>
              <a:rPr lang="en-US" sz="2800" b="1" i="0" u="none" strike="noStrike" cap="none">
                <a:solidFill>
                  <a:schemeClr val="lt1"/>
                </a:solidFill>
                <a:latin typeface="Times New Roman"/>
                <a:ea typeface="Times New Roman"/>
                <a:cs typeface="Times New Roman"/>
                <a:sym typeface="Times New Roman"/>
              </a:rPr>
              <a:t>EXISTING SYSTEM</a:t>
            </a:r>
            <a:endParaRPr sz="1400" b="0" i="0" u="none" strike="noStrike" cap="none">
              <a:solidFill>
                <a:srgbClr val="000000"/>
              </a:solidFill>
              <a:latin typeface="Arial"/>
              <a:ea typeface="Arial"/>
              <a:cs typeface="Arial"/>
              <a:sym typeface="Arial"/>
            </a:endParaRPr>
          </a:p>
        </p:txBody>
      </p:sp>
      <p:sp>
        <p:nvSpPr>
          <p:cNvPr id="124" name="Google Shape;124;p18"/>
          <p:cNvSpPr txBox="1"/>
          <p:nvPr/>
        </p:nvSpPr>
        <p:spPr>
          <a:xfrm>
            <a:off x="228600" y="6259512"/>
            <a:ext cx="8610600" cy="46196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898989"/>
              </a:buClr>
              <a:buSzPts val="1200"/>
              <a:buFont typeface="Calibri"/>
              <a:buNone/>
            </a:pPr>
            <a:r>
              <a:rPr lang="en-US" sz="1200" b="0" i="0" u="none" strike="noStrike" cap="none">
                <a:solidFill>
                  <a:srgbClr val="898989"/>
                </a:solidFill>
                <a:latin typeface="Calibri"/>
                <a:ea typeface="Calibri"/>
                <a:cs typeface="Calibri"/>
                <a:sym typeface="Calibri"/>
              </a:rPr>
              <a:t>Date                                                                                                                                                                                                               Slide Number</a:t>
            </a:r>
            <a:endParaRPr sz="1400" b="0" i="0" u="none" strike="noStrike" cap="none">
              <a:solidFill>
                <a:srgbClr val="000000"/>
              </a:solidFill>
              <a:latin typeface="Arial"/>
              <a:ea typeface="Arial"/>
              <a:cs typeface="Arial"/>
              <a:sym typeface="Arial"/>
            </a:endParaRPr>
          </a:p>
        </p:txBody>
      </p:sp>
      <p:graphicFrame>
        <p:nvGraphicFramePr>
          <p:cNvPr id="125" name="Google Shape;125;p18"/>
          <p:cNvGraphicFramePr/>
          <p:nvPr>
            <p:extLst>
              <p:ext uri="{D42A27DB-BD31-4B8C-83A1-F6EECF244321}">
                <p14:modId xmlns:p14="http://schemas.microsoft.com/office/powerpoint/2010/main" val="2832519152"/>
              </p:ext>
            </p:extLst>
          </p:nvPr>
        </p:nvGraphicFramePr>
        <p:xfrm>
          <a:off x="0" y="524256"/>
          <a:ext cx="9009887" cy="6440424"/>
        </p:xfrm>
        <a:graphic>
          <a:graphicData uri="http://schemas.openxmlformats.org/drawingml/2006/table">
            <a:tbl>
              <a:tblPr>
                <a:noFill/>
                <a:tableStyleId>{CEB3FD89-B81B-4C7C-A31F-371A1E51A131}</a:tableStyleId>
              </a:tblPr>
              <a:tblGrid>
                <a:gridCol w="1169428">
                  <a:extLst>
                    <a:ext uri="{9D8B030D-6E8A-4147-A177-3AD203B41FA5}">
                      <a16:colId xmlns:a16="http://schemas.microsoft.com/office/drawing/2014/main" val="20000"/>
                    </a:ext>
                  </a:extLst>
                </a:gridCol>
                <a:gridCol w="1171077">
                  <a:extLst>
                    <a:ext uri="{9D8B030D-6E8A-4147-A177-3AD203B41FA5}">
                      <a16:colId xmlns:a16="http://schemas.microsoft.com/office/drawing/2014/main" val="20001"/>
                    </a:ext>
                  </a:extLst>
                </a:gridCol>
                <a:gridCol w="910294">
                  <a:extLst>
                    <a:ext uri="{9D8B030D-6E8A-4147-A177-3AD203B41FA5}">
                      <a16:colId xmlns:a16="http://schemas.microsoft.com/office/drawing/2014/main" val="20002"/>
                    </a:ext>
                  </a:extLst>
                </a:gridCol>
                <a:gridCol w="1249161">
                  <a:extLst>
                    <a:ext uri="{9D8B030D-6E8A-4147-A177-3AD203B41FA5}">
                      <a16:colId xmlns:a16="http://schemas.microsoft.com/office/drawing/2014/main" val="20003"/>
                    </a:ext>
                  </a:extLst>
                </a:gridCol>
                <a:gridCol w="2618054">
                  <a:extLst>
                    <a:ext uri="{9D8B030D-6E8A-4147-A177-3AD203B41FA5}">
                      <a16:colId xmlns:a16="http://schemas.microsoft.com/office/drawing/2014/main" val="20004"/>
                    </a:ext>
                  </a:extLst>
                </a:gridCol>
                <a:gridCol w="1891873">
                  <a:extLst>
                    <a:ext uri="{9D8B030D-6E8A-4147-A177-3AD203B41FA5}">
                      <a16:colId xmlns:a16="http://schemas.microsoft.com/office/drawing/2014/main" val="20005"/>
                    </a:ext>
                  </a:extLst>
                </a:gridCol>
              </a:tblGrid>
              <a:tr h="269698">
                <a:tc>
                  <a:txBody>
                    <a:bodyPr/>
                    <a:lstStyle/>
                    <a:p>
                      <a:pPr marL="0" marR="0" lvl="0" indent="0" algn="ctr" rtl="0">
                        <a:lnSpc>
                          <a:spcPct val="107000"/>
                        </a:lnSpc>
                        <a:spcBef>
                          <a:spcPts val="0"/>
                        </a:spcBef>
                        <a:spcAft>
                          <a:spcPts val="0"/>
                        </a:spcAft>
                        <a:buClr>
                          <a:srgbClr val="FFFFFF"/>
                        </a:buClr>
                        <a:buSzPts val="1400"/>
                        <a:buFont typeface="Calibri"/>
                        <a:buNone/>
                      </a:pPr>
                      <a:r>
                        <a:rPr lang="en-US" sz="1400" b="1" i="0" u="none" strike="noStrike" cap="none">
                          <a:solidFill>
                            <a:srgbClr val="FFFFFF"/>
                          </a:solidFill>
                          <a:latin typeface="Calibri"/>
                          <a:ea typeface="Calibri"/>
                          <a:cs typeface="Calibri"/>
                          <a:sym typeface="Calibri"/>
                        </a:rPr>
                        <a:t>Sr. No</a:t>
                      </a:r>
                      <a:endParaRPr sz="1400" u="none" strike="noStrike" cap="none"/>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064A2"/>
                    </a:solidFill>
                  </a:tcPr>
                </a:tc>
                <a:tc>
                  <a:txBody>
                    <a:bodyPr/>
                    <a:lstStyle/>
                    <a:p>
                      <a:pPr marL="0" marR="0" lvl="0" indent="0" algn="ctr" rtl="0">
                        <a:lnSpc>
                          <a:spcPct val="107000"/>
                        </a:lnSpc>
                        <a:spcBef>
                          <a:spcPts val="0"/>
                        </a:spcBef>
                        <a:spcAft>
                          <a:spcPts val="0"/>
                        </a:spcAft>
                        <a:buClr>
                          <a:srgbClr val="FFFFFF"/>
                        </a:buClr>
                        <a:buSzPts val="1400"/>
                        <a:buFont typeface="Calibri"/>
                        <a:buNone/>
                      </a:pPr>
                      <a:r>
                        <a:rPr lang="en-US" sz="1400" b="1" i="0" u="none" strike="noStrike" cap="none" dirty="0">
                          <a:solidFill>
                            <a:srgbClr val="FFFFFF"/>
                          </a:solidFill>
                          <a:latin typeface="Calibri"/>
                          <a:ea typeface="Calibri"/>
                          <a:cs typeface="Calibri"/>
                          <a:sym typeface="Calibri"/>
                        </a:rPr>
                        <a:t>Author(s) </a:t>
                      </a:r>
                      <a:endParaRPr sz="1400" u="none" strike="noStrike" cap="none" dirty="0"/>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064A2"/>
                    </a:solidFill>
                  </a:tcPr>
                </a:tc>
                <a:tc>
                  <a:txBody>
                    <a:bodyPr/>
                    <a:lstStyle/>
                    <a:p>
                      <a:pPr marL="0" marR="0" lvl="0" indent="0" algn="ctr" rtl="0">
                        <a:lnSpc>
                          <a:spcPct val="107000"/>
                        </a:lnSpc>
                        <a:spcBef>
                          <a:spcPts val="0"/>
                        </a:spcBef>
                        <a:spcAft>
                          <a:spcPts val="0"/>
                        </a:spcAft>
                        <a:buClr>
                          <a:srgbClr val="FFFFFF"/>
                        </a:buClr>
                        <a:buSzPts val="1400"/>
                        <a:buFont typeface="Calibri"/>
                        <a:buNone/>
                      </a:pPr>
                      <a:r>
                        <a:rPr lang="en-US" sz="1400" b="1" i="0" u="none" strike="noStrike" cap="none">
                          <a:solidFill>
                            <a:srgbClr val="FFFFFF"/>
                          </a:solidFill>
                          <a:latin typeface="Calibri"/>
                          <a:ea typeface="Calibri"/>
                          <a:cs typeface="Calibri"/>
                          <a:sym typeface="Calibri"/>
                        </a:rPr>
                        <a:t>Year</a:t>
                      </a:r>
                      <a:endParaRPr sz="1400" u="none" strike="noStrike" cap="none"/>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064A2"/>
                    </a:solidFill>
                  </a:tcPr>
                </a:tc>
                <a:tc>
                  <a:txBody>
                    <a:bodyPr/>
                    <a:lstStyle/>
                    <a:p>
                      <a:pPr marL="0" marR="0" lvl="0" indent="0" algn="ctr" rtl="0">
                        <a:lnSpc>
                          <a:spcPct val="107000"/>
                        </a:lnSpc>
                        <a:spcBef>
                          <a:spcPts val="0"/>
                        </a:spcBef>
                        <a:spcAft>
                          <a:spcPts val="0"/>
                        </a:spcAft>
                        <a:buClr>
                          <a:srgbClr val="FFFFFF"/>
                        </a:buClr>
                        <a:buSzPts val="1400"/>
                        <a:buFont typeface="Calibri"/>
                        <a:buNone/>
                      </a:pPr>
                      <a:r>
                        <a:rPr lang="en-US" sz="1400" b="1" i="0" u="none" strike="noStrike" cap="none">
                          <a:solidFill>
                            <a:srgbClr val="FFFFFF"/>
                          </a:solidFill>
                          <a:latin typeface="Calibri"/>
                          <a:ea typeface="Calibri"/>
                          <a:cs typeface="Calibri"/>
                          <a:sym typeface="Calibri"/>
                        </a:rPr>
                        <a:t>Technique </a:t>
                      </a:r>
                      <a:endParaRPr sz="1400" u="none" strike="noStrike" cap="none"/>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064A2"/>
                    </a:solidFill>
                  </a:tcPr>
                </a:tc>
                <a:tc>
                  <a:txBody>
                    <a:bodyPr/>
                    <a:lstStyle/>
                    <a:p>
                      <a:pPr marL="0" marR="0" lvl="0" indent="0" algn="ctr" rtl="0">
                        <a:lnSpc>
                          <a:spcPct val="107000"/>
                        </a:lnSpc>
                        <a:spcBef>
                          <a:spcPts val="0"/>
                        </a:spcBef>
                        <a:spcAft>
                          <a:spcPts val="0"/>
                        </a:spcAft>
                        <a:buClr>
                          <a:srgbClr val="FFFFFF"/>
                        </a:buClr>
                        <a:buSzPts val="1400"/>
                        <a:buFont typeface="Calibri"/>
                        <a:buNone/>
                      </a:pPr>
                      <a:r>
                        <a:rPr lang="en-US" sz="1400" b="1" i="0" u="none" strike="noStrike" cap="none">
                          <a:solidFill>
                            <a:srgbClr val="FFFFFF"/>
                          </a:solidFill>
                          <a:latin typeface="Calibri"/>
                          <a:ea typeface="Calibri"/>
                          <a:cs typeface="Calibri"/>
                          <a:sym typeface="Calibri"/>
                        </a:rPr>
                        <a:t>Description </a:t>
                      </a:r>
                      <a:endParaRPr sz="1400" u="none" strike="noStrike" cap="none"/>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064A2"/>
                    </a:solidFill>
                  </a:tcPr>
                </a:tc>
                <a:tc>
                  <a:txBody>
                    <a:bodyPr/>
                    <a:lstStyle/>
                    <a:p>
                      <a:pPr marL="0" marR="0" lvl="0" indent="0" algn="ctr" rtl="0">
                        <a:lnSpc>
                          <a:spcPct val="107000"/>
                        </a:lnSpc>
                        <a:spcBef>
                          <a:spcPts val="0"/>
                        </a:spcBef>
                        <a:spcAft>
                          <a:spcPts val="0"/>
                        </a:spcAft>
                        <a:buClr>
                          <a:srgbClr val="FFFFFF"/>
                        </a:buClr>
                        <a:buSzPts val="1400"/>
                        <a:buFont typeface="Calibri"/>
                        <a:buNone/>
                      </a:pPr>
                      <a:r>
                        <a:rPr lang="en-US" sz="1400" b="1" i="0" u="none" strike="noStrike" cap="none">
                          <a:solidFill>
                            <a:srgbClr val="FFFFFF"/>
                          </a:solidFill>
                          <a:latin typeface="Calibri"/>
                          <a:ea typeface="Calibri"/>
                          <a:cs typeface="Calibri"/>
                          <a:sym typeface="Calibri"/>
                        </a:rPr>
                        <a:t>Outcome</a:t>
                      </a:r>
                      <a:endParaRPr sz="1400" u="none" strike="noStrike" cap="none"/>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064A2"/>
                    </a:solidFill>
                  </a:tcPr>
                </a:tc>
                <a:extLst>
                  <a:ext uri="{0D108BD9-81ED-4DB2-BD59-A6C34878D82A}">
                    <a16:rowId xmlns:a16="http://schemas.microsoft.com/office/drawing/2014/main" val="10000"/>
                  </a:ext>
                </a:extLst>
              </a:tr>
              <a:tr h="1217383">
                <a:tc>
                  <a:txBody>
                    <a:bodyPr/>
                    <a:lstStyle/>
                    <a:p>
                      <a:pPr marL="0" marR="0" lvl="0" indent="0" algn="ctr"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1.</a:t>
                      </a:r>
                      <a:endParaRPr sz="1300" u="none" strike="noStrike" cap="none">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8064A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T. Rajalakshmi, U. </a:t>
                      </a:r>
                      <a:r>
                        <a:rPr lang="en-US" sz="1200" dirty="0" err="1">
                          <a:solidFill>
                            <a:schemeClr val="dk1"/>
                          </a:solidFill>
                          <a:latin typeface="Times New Roman"/>
                          <a:ea typeface="Times New Roman"/>
                          <a:cs typeface="Times New Roman"/>
                          <a:sym typeface="Times New Roman"/>
                        </a:rPr>
                        <a:t>Snekhalatha</a:t>
                      </a:r>
                      <a:r>
                        <a:rPr lang="en-US" sz="1200" dirty="0">
                          <a:solidFill>
                            <a:schemeClr val="dk1"/>
                          </a:solidFill>
                          <a:latin typeface="Times New Roman"/>
                          <a:ea typeface="Times New Roman"/>
                          <a:cs typeface="Times New Roman"/>
                          <a:sym typeface="Times New Roman"/>
                        </a:rPr>
                        <a:t>, and </a:t>
                      </a:r>
                      <a:r>
                        <a:rPr lang="en-US" sz="1200" dirty="0" err="1">
                          <a:solidFill>
                            <a:schemeClr val="dk1"/>
                          </a:solidFill>
                          <a:latin typeface="Times New Roman"/>
                          <a:ea typeface="Times New Roman"/>
                          <a:cs typeface="Times New Roman"/>
                          <a:sym typeface="Times New Roman"/>
                        </a:rPr>
                        <a:t>Jisha</a:t>
                      </a:r>
                      <a:r>
                        <a:rPr lang="en-US" sz="1200" dirty="0">
                          <a:solidFill>
                            <a:schemeClr val="dk1"/>
                          </a:solidFill>
                          <a:latin typeface="Times New Roman"/>
                          <a:ea typeface="Times New Roman"/>
                          <a:cs typeface="Times New Roman"/>
                          <a:sym typeface="Times New Roman"/>
                        </a:rPr>
                        <a:t> Baby</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2019</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dirty="0">
                          <a:solidFill>
                            <a:schemeClr val="dk1"/>
                          </a:solidFill>
                          <a:latin typeface="Times New Roman"/>
                          <a:ea typeface="Times New Roman"/>
                          <a:cs typeface="Times New Roman"/>
                          <a:sym typeface="Times New Roman"/>
                        </a:rPr>
                        <a:t>Fast Greedy Snake Algorithm</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just" rtl="0">
                        <a:lnSpc>
                          <a:spcPct val="100000"/>
                        </a:lnSpc>
                        <a:spcBef>
                          <a:spcPts val="0"/>
                        </a:spcBef>
                        <a:spcAft>
                          <a:spcPts val="0"/>
                        </a:spcAft>
                        <a:buClr>
                          <a:srgbClr val="000000"/>
                        </a:buClr>
                        <a:buSzPts val="1300"/>
                        <a:buFont typeface="Arial"/>
                        <a:buNone/>
                      </a:pPr>
                      <a:br>
                        <a:rPr lang="en-US" sz="1200" dirty="0"/>
                      </a:br>
                      <a:r>
                        <a:rPr lang="en-US" sz="12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paper presents a liver tumor segmentation technique using the Fast Greedy Snake Algorithm in CT images, achieving accurate boundary delineation with a novel approach.</a:t>
                      </a:r>
                    </a:p>
                    <a:p>
                      <a:pPr marL="0" marR="0" lvl="0" indent="0" algn="just" rtl="0">
                        <a:lnSpc>
                          <a:spcPct val="100000"/>
                        </a:lnSpc>
                        <a:spcBef>
                          <a:spcPts val="0"/>
                        </a:spcBef>
                        <a:spcAft>
                          <a:spcPts val="0"/>
                        </a:spcAft>
                        <a:buClr>
                          <a:srgbClr val="000000"/>
                        </a:buClr>
                        <a:buSzPts val="1300"/>
                        <a:buFont typeface="Arial"/>
                        <a:buNone/>
                      </a:pPr>
                      <a:endParaRPr sz="12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just"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Enhanced liver tumor segmentation accuracy with the unique Fast Greedy Snake Algorithm, enabling precise boundary detection for medical applications.</a:t>
                      </a:r>
                      <a:endParaRPr sz="12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extLst>
                  <a:ext uri="{0D108BD9-81ED-4DB2-BD59-A6C34878D82A}">
                    <a16:rowId xmlns:a16="http://schemas.microsoft.com/office/drawing/2014/main" val="10001"/>
                  </a:ext>
                </a:extLst>
              </a:tr>
              <a:tr h="1260885">
                <a:tc>
                  <a:txBody>
                    <a:bodyPr/>
                    <a:lstStyle/>
                    <a:p>
                      <a:pPr marL="0" marR="0" lvl="0" indent="0" algn="ctr"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2.</a:t>
                      </a:r>
                      <a:endParaRPr sz="1300" u="none" strike="noStrike" cap="none">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8064A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M. Sharma and R. Parveen</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u="none" strike="noStrike" cap="none" dirty="0">
                          <a:solidFill>
                            <a:schemeClr val="dk1"/>
                          </a:solidFill>
                          <a:latin typeface="Times New Roman"/>
                          <a:ea typeface="Times New Roman"/>
                          <a:cs typeface="Times New Roman"/>
                          <a:sym typeface="Times New Roman"/>
                        </a:rPr>
                        <a:t>20</a:t>
                      </a:r>
                      <a:r>
                        <a:rPr lang="en-US" sz="1300" dirty="0">
                          <a:solidFill>
                            <a:schemeClr val="dk1"/>
                          </a:solidFill>
                          <a:latin typeface="Times New Roman"/>
                          <a:ea typeface="Times New Roman"/>
                          <a:cs typeface="Times New Roman"/>
                          <a:sym typeface="Times New Roman"/>
                        </a:rPr>
                        <a:t>21</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K- Means clustering</a:t>
                      </a:r>
                      <a:endParaRPr sz="1300"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The paper explores the application of image processing techniques for liver cancer detection, utilizing advanced computer science methods to enhance accuracy and efficiency in diagnosis.</a:t>
                      </a:r>
                      <a:endParaRPr sz="12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tc>
                  <a:txBody>
                    <a:bodyPr/>
                    <a:lstStyle/>
                    <a:p>
                      <a:pPr marL="0" marR="0" lvl="0" indent="0" algn="just"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Unique approach leveraging image processing algorithms, leading to improved liver cancer detection capabilities, potentially aiding in early diagnosis and treatment planning</a:t>
                      </a:r>
                      <a:r>
                        <a:rPr lang="en-US" sz="1300" dirty="0">
                          <a:solidFill>
                            <a:schemeClr val="dk1"/>
                          </a:solidFill>
                          <a:latin typeface="Times New Roman"/>
                          <a:ea typeface="Times New Roman"/>
                          <a:cs typeface="Times New Roman"/>
                          <a:sym typeface="Times New Roman"/>
                        </a:rPr>
                        <a:t>.</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extLst>
                  <a:ext uri="{0D108BD9-81ED-4DB2-BD59-A6C34878D82A}">
                    <a16:rowId xmlns:a16="http://schemas.microsoft.com/office/drawing/2014/main" val="10002"/>
                  </a:ext>
                </a:extLst>
              </a:tr>
              <a:tr h="1385366">
                <a:tc>
                  <a:txBody>
                    <a:bodyPr/>
                    <a:lstStyle/>
                    <a:p>
                      <a:pPr marL="0" marR="0" lvl="0" indent="0" algn="ctr"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3.</a:t>
                      </a:r>
                      <a:endParaRPr sz="1300" u="none" strike="noStrike" cap="none">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8064A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N. </a:t>
                      </a:r>
                      <a:r>
                        <a:rPr lang="en-US" sz="1200" dirty="0" err="1">
                          <a:solidFill>
                            <a:schemeClr val="dk1"/>
                          </a:solidFill>
                          <a:latin typeface="Times New Roman"/>
                          <a:ea typeface="Times New Roman"/>
                          <a:cs typeface="Times New Roman"/>
                          <a:sym typeface="Times New Roman"/>
                        </a:rPr>
                        <a:t>Nasiri</a:t>
                      </a:r>
                      <a:r>
                        <a:rPr lang="en-US" sz="1200" dirty="0">
                          <a:solidFill>
                            <a:schemeClr val="dk1"/>
                          </a:solidFill>
                          <a:latin typeface="Times New Roman"/>
                          <a:ea typeface="Times New Roman"/>
                          <a:cs typeface="Times New Roman"/>
                          <a:sym typeface="Times New Roman"/>
                        </a:rPr>
                        <a:t>, M. H. </a:t>
                      </a:r>
                      <a:r>
                        <a:rPr lang="en-US" sz="1200" dirty="0" err="1">
                          <a:solidFill>
                            <a:schemeClr val="dk1"/>
                          </a:solidFill>
                          <a:latin typeface="Times New Roman"/>
                          <a:ea typeface="Times New Roman"/>
                          <a:cs typeface="Times New Roman"/>
                          <a:sym typeface="Times New Roman"/>
                        </a:rPr>
                        <a:t>Foruzan</a:t>
                      </a:r>
                      <a:r>
                        <a:rPr lang="en-US" sz="1200" dirty="0">
                          <a:solidFill>
                            <a:schemeClr val="dk1"/>
                          </a:solidFill>
                          <a:latin typeface="Times New Roman"/>
                          <a:ea typeface="Times New Roman"/>
                          <a:cs typeface="Times New Roman"/>
                          <a:sym typeface="Times New Roman"/>
                        </a:rPr>
                        <a:t>, and Y.-W. Chen</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u="none" strike="noStrike" cap="none" dirty="0">
                          <a:solidFill>
                            <a:schemeClr val="dk1"/>
                          </a:solidFill>
                          <a:latin typeface="Times New Roman"/>
                          <a:ea typeface="Times New Roman"/>
                          <a:cs typeface="Times New Roman"/>
                          <a:sym typeface="Times New Roman"/>
                        </a:rPr>
                        <a:t>2020</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dirty="0">
                          <a:solidFill>
                            <a:schemeClr val="dk1"/>
                          </a:solidFill>
                          <a:latin typeface="Times New Roman"/>
                          <a:ea typeface="Times New Roman"/>
                          <a:cs typeface="Times New Roman"/>
                          <a:sym typeface="Times New Roman"/>
                        </a:rPr>
                        <a:t>Integration of a knowledge-based constraint into generative models</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just"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The paper introduces a novel method that combines generative models with a knowledge-based constraint for semi-automatic segmentation of liver tumors, aiming to enhance segmentation accuracy and efficiency.</a:t>
                      </a:r>
                      <a:endParaRPr sz="12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just" rtl="0">
                        <a:lnSpc>
                          <a:spcPct val="100000"/>
                        </a:lnSpc>
                        <a:spcBef>
                          <a:spcPts val="0"/>
                        </a:spcBef>
                        <a:spcAft>
                          <a:spcPts val="0"/>
                        </a:spcAft>
                        <a:buClr>
                          <a:srgbClr val="000000"/>
                        </a:buClr>
                        <a:buSzPts val="1300"/>
                        <a:buFont typeface="Arial"/>
                        <a:buNone/>
                      </a:pPr>
                      <a:r>
                        <a:rPr lang="en-US" sz="12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Enhanced liver tumor segmentation with knowledge-based generative models.</a:t>
                      </a:r>
                      <a:endParaRPr sz="12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extLst>
                  <a:ext uri="{0D108BD9-81ED-4DB2-BD59-A6C34878D82A}">
                    <a16:rowId xmlns:a16="http://schemas.microsoft.com/office/drawing/2014/main" val="10003"/>
                  </a:ext>
                </a:extLst>
              </a:tr>
              <a:tr h="1027366">
                <a:tc>
                  <a:txBody>
                    <a:bodyPr/>
                    <a:lstStyle/>
                    <a:p>
                      <a:pPr marL="0" marR="0" lvl="0" indent="0" algn="ctr"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4.</a:t>
                      </a:r>
                      <a:endParaRPr sz="1300" u="none" strike="noStrike" cap="none">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8064A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 S. </a:t>
                      </a:r>
                      <a:r>
                        <a:rPr lang="en-US" sz="1200" dirty="0" err="1">
                          <a:solidFill>
                            <a:schemeClr val="dk1"/>
                          </a:solidFill>
                          <a:latin typeface="Times New Roman"/>
                          <a:ea typeface="Times New Roman"/>
                          <a:cs typeface="Times New Roman"/>
                          <a:sym typeface="Times New Roman"/>
                        </a:rPr>
                        <a:t>Sabut</a:t>
                      </a:r>
                      <a:r>
                        <a:rPr lang="en-US" sz="1200" dirty="0">
                          <a:solidFill>
                            <a:schemeClr val="dk1"/>
                          </a:solidFill>
                          <a:latin typeface="Times New Roman"/>
                          <a:ea typeface="Times New Roman"/>
                          <a:cs typeface="Times New Roman"/>
                          <a:sym typeface="Times New Roman"/>
                        </a:rPr>
                        <a:t>, A. Das, S.S. Panda, and P. Das</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u="none" strike="noStrike" cap="none" dirty="0">
                          <a:solidFill>
                            <a:schemeClr val="dk1"/>
                          </a:solidFill>
                          <a:latin typeface="Times New Roman"/>
                          <a:ea typeface="Times New Roman"/>
                          <a:cs typeface="Times New Roman"/>
                          <a:sym typeface="Times New Roman"/>
                        </a:rPr>
                        <a:t>2019</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dirty="0">
                          <a:solidFill>
                            <a:schemeClr val="dk1"/>
                          </a:solidFill>
                          <a:latin typeface="Times New Roman"/>
                          <a:ea typeface="Times New Roman"/>
                          <a:cs typeface="Times New Roman"/>
                          <a:sym typeface="Times New Roman"/>
                        </a:rPr>
                        <a:t>Modified fuzzy clustering and decision tree classifier</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tc>
                  <a:txBody>
                    <a:bodyPr/>
                    <a:lstStyle/>
                    <a:p>
                      <a:pPr marL="0" marR="0" lvl="0" indent="0" algn="just"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The paper presents a liver cancer detection method utilizing modified fuzzy clustering to segment CT images, followed by a decision tree classifier for accurate classification, aiming to improve early diagnosis of liver cancer.</a:t>
                      </a:r>
                      <a:endParaRPr sz="12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tc>
                  <a:txBody>
                    <a:bodyPr/>
                    <a:lstStyle/>
                    <a:p>
                      <a:pPr marL="0" marR="0" lvl="0" indent="0" algn="just"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Enhanced liver cancer detection using modified fuzzy clustering and decision tree classifier in CT images.</a:t>
                      </a:r>
                      <a:endParaRPr sz="12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extLst>
                  <a:ext uri="{0D108BD9-81ED-4DB2-BD59-A6C34878D82A}">
                    <a16:rowId xmlns:a16="http://schemas.microsoft.com/office/drawing/2014/main" val="10004"/>
                  </a:ext>
                </a:extLst>
              </a:tr>
              <a:tr h="753618">
                <a:tc>
                  <a:txBody>
                    <a:bodyPr/>
                    <a:lstStyle/>
                    <a:p>
                      <a:pPr marL="0" marR="0" lvl="0" indent="0" algn="ctr" rtl="0">
                        <a:lnSpc>
                          <a:spcPct val="100000"/>
                        </a:lnSpc>
                        <a:spcBef>
                          <a:spcPts val="0"/>
                        </a:spcBef>
                        <a:spcAft>
                          <a:spcPts val="0"/>
                        </a:spcAft>
                        <a:buClr>
                          <a:srgbClr val="000000"/>
                        </a:buClr>
                        <a:buSzPts val="1300"/>
                        <a:buFont typeface="Arial"/>
                        <a:buNone/>
                      </a:pPr>
                      <a:r>
                        <a:rPr lang="en-US" sz="1300" u="none" strike="noStrike" cap="none">
                          <a:solidFill>
                            <a:schemeClr val="dk1"/>
                          </a:solidFill>
                          <a:latin typeface="Times New Roman"/>
                          <a:ea typeface="Times New Roman"/>
                          <a:cs typeface="Times New Roman"/>
                          <a:sym typeface="Times New Roman"/>
                        </a:rPr>
                        <a:t>5.</a:t>
                      </a:r>
                      <a:endParaRPr sz="1300" u="none" strike="noStrike" cap="none">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8064A2"/>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Dr. S. </a:t>
                      </a:r>
                      <a:r>
                        <a:rPr lang="en-US" sz="1200" dirty="0" err="1">
                          <a:solidFill>
                            <a:schemeClr val="dk1"/>
                          </a:solidFill>
                          <a:latin typeface="Times New Roman"/>
                          <a:ea typeface="Times New Roman"/>
                          <a:cs typeface="Times New Roman"/>
                          <a:sym typeface="Times New Roman"/>
                        </a:rPr>
                        <a:t>Vijayarani</a:t>
                      </a:r>
                      <a:r>
                        <a:rPr lang="en-US" sz="1200" dirty="0">
                          <a:solidFill>
                            <a:schemeClr val="dk1"/>
                          </a:solidFill>
                          <a:latin typeface="Times New Roman"/>
                          <a:ea typeface="Times New Roman"/>
                          <a:cs typeface="Times New Roman"/>
                          <a:sym typeface="Times New Roman"/>
                        </a:rPr>
                        <a:t>, Mr. S. </a:t>
                      </a:r>
                      <a:r>
                        <a:rPr lang="en-US" sz="1200" dirty="0" err="1">
                          <a:solidFill>
                            <a:schemeClr val="dk1"/>
                          </a:solidFill>
                          <a:latin typeface="Times New Roman"/>
                          <a:ea typeface="Times New Roman"/>
                          <a:cs typeface="Times New Roman"/>
                          <a:sym typeface="Times New Roman"/>
                        </a:rPr>
                        <a:t>Dhayanand</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u="none" strike="noStrike" cap="none" dirty="0">
                          <a:solidFill>
                            <a:schemeClr val="dk1"/>
                          </a:solidFill>
                          <a:latin typeface="Times New Roman"/>
                          <a:ea typeface="Times New Roman"/>
                          <a:cs typeface="Times New Roman"/>
                          <a:sym typeface="Times New Roman"/>
                        </a:rPr>
                        <a:t>2020</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dirty="0">
                          <a:solidFill>
                            <a:schemeClr val="dk1"/>
                          </a:solidFill>
                          <a:latin typeface="Times New Roman"/>
                          <a:ea typeface="Times New Roman"/>
                          <a:cs typeface="Times New Roman"/>
                          <a:sym typeface="Times New Roman"/>
                        </a:rPr>
                        <a:t>Support Vector Machine (SVM) and Naïve Bayes Algorithms</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just" rtl="0">
                        <a:lnSpc>
                          <a:spcPct val="100000"/>
                        </a:lnSpc>
                        <a:spcBef>
                          <a:spcPts val="0"/>
                        </a:spcBef>
                        <a:spcAft>
                          <a:spcPts val="0"/>
                        </a:spcAft>
                        <a:buClr>
                          <a:srgbClr val="000000"/>
                        </a:buClr>
                        <a:buSzPts val="1300"/>
                        <a:buFont typeface="Arial"/>
                        <a:buNone/>
                      </a:pPr>
                      <a:r>
                        <a:rPr lang="en-US" sz="1200" dirty="0">
                          <a:solidFill>
                            <a:schemeClr val="dk1"/>
                          </a:solidFill>
                          <a:latin typeface="Times New Roman"/>
                          <a:ea typeface="Times New Roman"/>
                          <a:cs typeface="Times New Roman"/>
                          <a:sym typeface="Times New Roman"/>
                        </a:rPr>
                        <a:t>The paper presents a liver disease prediction method using SVM and Naïve Bayes algorithms, aiming to accurately classify patients into disease and non-disease categories based on relevant features extracted from medical data</a:t>
                      </a:r>
                      <a:r>
                        <a:rPr lang="en-US" sz="1300" dirty="0">
                          <a:solidFill>
                            <a:schemeClr val="dk1"/>
                          </a:solidFill>
                          <a:latin typeface="Times New Roman"/>
                          <a:ea typeface="Times New Roman"/>
                          <a:cs typeface="Times New Roman"/>
                          <a:sym typeface="Times New Roman"/>
                        </a:rPr>
                        <a:t>.</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dirty="0">
                          <a:solidFill>
                            <a:schemeClr val="dk1"/>
                          </a:solidFill>
                          <a:latin typeface="Times New Roman"/>
                          <a:ea typeface="Times New Roman"/>
                          <a:cs typeface="Times New Roman"/>
                          <a:sym typeface="Times New Roman"/>
                        </a:rPr>
                        <a:t>  </a:t>
                      </a:r>
                      <a:r>
                        <a:rPr lang="en-US" sz="1200" dirty="0">
                          <a:solidFill>
                            <a:schemeClr val="dk1"/>
                          </a:solidFill>
                          <a:latin typeface="Times New Roman"/>
                          <a:ea typeface="Times New Roman"/>
                          <a:cs typeface="Times New Roman"/>
                          <a:sym typeface="Times New Roman"/>
                        </a:rPr>
                        <a:t>High accuracy by merging SVM and Naïve Bayes</a:t>
                      </a:r>
                      <a:r>
                        <a:rPr lang="en-US" sz="1300" dirty="0">
                          <a:solidFill>
                            <a:schemeClr val="dk1"/>
                          </a:solidFill>
                          <a:latin typeface="Times New Roman"/>
                          <a:ea typeface="Times New Roman"/>
                          <a:cs typeface="Times New Roman"/>
                          <a:sym typeface="Times New Roman"/>
                        </a:rPr>
                        <a:t>.</a:t>
                      </a:r>
                      <a:endParaRPr sz="1300" u="none" strike="noStrike" cap="none" dirty="0">
                        <a:solidFill>
                          <a:schemeClr val="dk1"/>
                        </a:solidFill>
                        <a:latin typeface="Times New Roman"/>
                        <a:ea typeface="Times New Roman"/>
                        <a:cs typeface="Times New Roman"/>
                        <a:sym typeface="Times New Roman"/>
                      </a:endParaRPr>
                    </a:p>
                  </a:txBody>
                  <a:tcPr marL="9400" marR="9400"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extLst>
                  <a:ext uri="{0D108BD9-81ED-4DB2-BD59-A6C34878D82A}">
                    <a16:rowId xmlns:a16="http://schemas.microsoft.com/office/drawing/2014/main" val="10005"/>
                  </a:ext>
                </a:extLst>
              </a:tr>
            </a:tbl>
          </a:graphicData>
        </a:graphic>
      </p:graphicFrame>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p:nvPr/>
        </p:nvSpPr>
        <p:spPr>
          <a:xfrm>
            <a:off x="3657600" y="0"/>
            <a:ext cx="5486400" cy="838200"/>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Times New Roman"/>
              <a:buNone/>
            </a:pPr>
            <a:r>
              <a:rPr lang="en-US" sz="2800" b="1" i="0" u="none" strike="noStrike" cap="none">
                <a:solidFill>
                  <a:schemeClr val="lt1"/>
                </a:solidFill>
                <a:latin typeface="Times New Roman"/>
                <a:ea typeface="Times New Roman"/>
                <a:cs typeface="Times New Roman"/>
                <a:sym typeface="Times New Roman"/>
              </a:rPr>
              <a:t>LIMITATIONS OF EXISTING SYSTEM</a:t>
            </a:r>
            <a:endParaRPr sz="1400" b="0" i="0" u="none" strike="noStrike" cap="none">
              <a:solidFill>
                <a:srgbClr val="000000"/>
              </a:solidFill>
              <a:latin typeface="Arial"/>
              <a:ea typeface="Arial"/>
              <a:cs typeface="Arial"/>
              <a:sym typeface="Arial"/>
            </a:endParaRPr>
          </a:p>
        </p:txBody>
      </p:sp>
      <p:graphicFrame>
        <p:nvGraphicFramePr>
          <p:cNvPr id="131" name="Google Shape;131;p19"/>
          <p:cNvGraphicFramePr/>
          <p:nvPr>
            <p:extLst>
              <p:ext uri="{D42A27DB-BD31-4B8C-83A1-F6EECF244321}">
                <p14:modId xmlns:p14="http://schemas.microsoft.com/office/powerpoint/2010/main" val="1315945877"/>
              </p:ext>
            </p:extLst>
          </p:nvPr>
        </p:nvGraphicFramePr>
        <p:xfrm>
          <a:off x="533400" y="1066800"/>
          <a:ext cx="8077200" cy="4841280"/>
        </p:xfrm>
        <a:graphic>
          <a:graphicData uri="http://schemas.openxmlformats.org/drawingml/2006/table">
            <a:tbl>
              <a:tblPr>
                <a:noFill/>
                <a:tableStyleId>{CEB3FD89-B81B-4C7C-A31F-371A1E51A131}</a:tableStyleId>
              </a:tblPr>
              <a:tblGrid>
                <a:gridCol w="1412875">
                  <a:extLst>
                    <a:ext uri="{9D8B030D-6E8A-4147-A177-3AD203B41FA5}">
                      <a16:colId xmlns:a16="http://schemas.microsoft.com/office/drawing/2014/main" val="20000"/>
                    </a:ext>
                  </a:extLst>
                </a:gridCol>
                <a:gridCol w="6664325">
                  <a:extLst>
                    <a:ext uri="{9D8B030D-6E8A-4147-A177-3AD203B41FA5}">
                      <a16:colId xmlns:a16="http://schemas.microsoft.com/office/drawing/2014/main" val="20001"/>
                    </a:ext>
                  </a:extLst>
                </a:gridCol>
              </a:tblGrid>
              <a:tr h="774700">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Sr.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064A2"/>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600" b="1" i="0" u="none" strike="noStrike" cap="none">
                          <a:solidFill>
                            <a:srgbClr val="FFFFFF"/>
                          </a:solidFill>
                          <a:latin typeface="Times New Roman" panose="02020603050405020304" pitchFamily="18" charset="0"/>
                          <a:ea typeface="Calibri"/>
                          <a:cs typeface="Times New Roman" panose="02020603050405020304" pitchFamily="18" charset="0"/>
                          <a:sym typeface="Calibri"/>
                        </a:rPr>
                        <a:t>Limitation</a:t>
                      </a:r>
                      <a:endParaRPr sz="1600" u="none" strike="noStrike" cap="none">
                        <a:latin typeface="Times New Roman" panose="02020603050405020304" pitchFamily="18" charset="0"/>
                        <a:cs typeface="Times New Roman" panose="02020603050405020304" pitchFamily="18" charset="0"/>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064A2"/>
                    </a:solidFill>
                  </a:tcPr>
                </a:tc>
                <a:extLst>
                  <a:ext uri="{0D108BD9-81ED-4DB2-BD59-A6C34878D82A}">
                    <a16:rowId xmlns:a16="http://schemas.microsoft.com/office/drawing/2014/main" val="10000"/>
                  </a:ext>
                </a:extLst>
              </a:tr>
              <a:tr h="774700">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chemeClr val="dk1"/>
                          </a:solidFill>
                          <a:latin typeface="Times New Roman"/>
                          <a:ea typeface="Times New Roman"/>
                          <a:cs typeface="Times New Roman"/>
                          <a:sym typeface="Times New Roman"/>
                        </a:rPr>
                        <a:t>1.</a:t>
                      </a:r>
                      <a:endParaRPr sz="160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fast greedy snake algorithm may struggle to accurately segment liver tumors with irregular or complex shapes, leading to potential inaccuracies in tumor boundaries.</a:t>
                      </a:r>
                      <a:endParaRPr sz="16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extLst>
                  <a:ext uri="{0D108BD9-81ED-4DB2-BD59-A6C34878D82A}">
                    <a16:rowId xmlns:a16="http://schemas.microsoft.com/office/drawing/2014/main" val="10001"/>
                  </a:ext>
                </a:extLst>
              </a:tr>
              <a:tr h="774700">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chemeClr val="dk1"/>
                          </a:solidFill>
                          <a:latin typeface="Times New Roman"/>
                          <a:ea typeface="Times New Roman"/>
                          <a:cs typeface="Times New Roman"/>
                          <a:sym typeface="Times New Roman"/>
                        </a:rPr>
                        <a:t>2.</a:t>
                      </a:r>
                      <a:endParaRPr sz="160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tc>
                  <a:txBody>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performance of the modified fuzzy clustering method could be sensitive to the choice of parameters, and finding the optimal parameters may be challenging.</a:t>
                      </a:r>
                      <a:endParaRPr sz="16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extLst>
                  <a:ext uri="{0D108BD9-81ED-4DB2-BD59-A6C34878D82A}">
                    <a16:rowId xmlns:a16="http://schemas.microsoft.com/office/drawing/2014/main" val="10002"/>
                  </a:ext>
                </a:extLst>
              </a:tr>
              <a:tr h="774700">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chemeClr val="dk1"/>
                          </a:solidFill>
                          <a:latin typeface="Times New Roman"/>
                          <a:ea typeface="Times New Roman"/>
                          <a:cs typeface="Times New Roman"/>
                          <a:sym typeface="Times New Roman"/>
                        </a:rPr>
                        <a:t>3.</a:t>
                      </a:r>
                      <a:endParaRPr sz="160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knowledge-based constraint may heavily rely on the accuracy of the prior knowledge, which could introduce biases and limitations to the segmentation results.</a:t>
                      </a:r>
                      <a:endParaRPr sz="16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extLst>
                  <a:ext uri="{0D108BD9-81ED-4DB2-BD59-A6C34878D82A}">
                    <a16:rowId xmlns:a16="http://schemas.microsoft.com/office/drawing/2014/main" val="10003"/>
                  </a:ext>
                </a:extLst>
              </a:tr>
              <a:tr h="774700">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chemeClr val="dk1"/>
                          </a:solidFill>
                          <a:latin typeface="Times New Roman"/>
                          <a:ea typeface="Times New Roman"/>
                          <a:cs typeface="Times New Roman"/>
                          <a:sym typeface="Times New Roman"/>
                        </a:rPr>
                        <a:t>4.</a:t>
                      </a:r>
                      <a:endParaRPr sz="160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tc>
                  <a:txBody>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semi-automatic level set segmentation approach may require significant manual intervention, which can be time-consuming and labor-intensive.</a:t>
                      </a:r>
                      <a:endParaRPr sz="16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DEAF0"/>
                    </a:solidFill>
                  </a:tcPr>
                </a:tc>
                <a:extLst>
                  <a:ext uri="{0D108BD9-81ED-4DB2-BD59-A6C34878D82A}">
                    <a16:rowId xmlns:a16="http://schemas.microsoft.com/office/drawing/2014/main" val="10004"/>
                  </a:ext>
                </a:extLst>
              </a:tr>
              <a:tr h="774700">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chemeClr val="dk1"/>
                          </a:solidFill>
                          <a:latin typeface="Times New Roman"/>
                          <a:ea typeface="Times New Roman"/>
                          <a:cs typeface="Times New Roman"/>
                          <a:sym typeface="Times New Roman"/>
                        </a:rPr>
                        <a:t>5.</a:t>
                      </a:r>
                      <a:endParaRPr sz="160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tc>
                  <a:txBody>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The cascaded deep residual networks approach may demand a large amount of computational resources and time for training due to the complexity of the deep learning models.</a:t>
                      </a:r>
                      <a:endParaRPr sz="160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D3E0"/>
                    </a:solidFill>
                  </a:tcPr>
                </a:tc>
                <a:extLst>
                  <a:ext uri="{0D108BD9-81ED-4DB2-BD59-A6C34878D82A}">
                    <a16:rowId xmlns:a16="http://schemas.microsoft.com/office/drawing/2014/main" val="10005"/>
                  </a:ext>
                </a:extLst>
              </a:tr>
            </a:tbl>
          </a:graphicData>
        </a:graphic>
      </p:graphicFrame>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p:nvPr/>
        </p:nvSpPr>
        <p:spPr>
          <a:xfrm>
            <a:off x="5181600" y="0"/>
            <a:ext cx="3962400" cy="685800"/>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Times New Roman"/>
              <a:buNone/>
            </a:pPr>
            <a:r>
              <a:rPr lang="en-US" sz="2800" b="1" i="0" u="none" strike="noStrike" cap="none">
                <a:solidFill>
                  <a:schemeClr val="lt1"/>
                </a:solidFill>
                <a:latin typeface="Times New Roman"/>
                <a:ea typeface="Times New Roman"/>
                <a:cs typeface="Times New Roman"/>
                <a:sym typeface="Times New Roman"/>
              </a:rPr>
              <a:t>PROPOSED SYSTEM</a:t>
            </a:r>
            <a:endParaRPr sz="1400" b="0" i="0" u="none" strike="noStrike" cap="none">
              <a:solidFill>
                <a:srgbClr val="000000"/>
              </a:solidFill>
              <a:latin typeface="Arial"/>
              <a:ea typeface="Arial"/>
              <a:cs typeface="Arial"/>
              <a:sym typeface="Arial"/>
            </a:endParaRPr>
          </a:p>
        </p:txBody>
      </p:sp>
      <p:sp>
        <p:nvSpPr>
          <p:cNvPr id="137" name="Google Shape;137;p20"/>
          <p:cNvSpPr txBox="1"/>
          <p:nvPr/>
        </p:nvSpPr>
        <p:spPr>
          <a:xfrm>
            <a:off x="0" y="707629"/>
            <a:ext cx="5048250" cy="6150371"/>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Clr>
                <a:srgbClr val="595959"/>
              </a:buClr>
              <a:buSzPts val="1400"/>
              <a:buFont typeface="Times New Roman"/>
              <a:buChar char="●"/>
            </a:pPr>
            <a:r>
              <a:rPr lang="en-US" dirty="0">
                <a:solidFill>
                  <a:schemeClr val="tx1"/>
                </a:solidFill>
                <a:latin typeface="Times New Roman"/>
                <a:ea typeface="Times New Roman"/>
                <a:cs typeface="Times New Roman"/>
                <a:sym typeface="Times New Roman"/>
              </a:rPr>
              <a:t>The proposed system will build upon an existing deep learning-based approach for computing BMI from facial images.</a:t>
            </a:r>
            <a:endParaRPr dirty="0">
              <a:solidFill>
                <a:schemeClr val="tx1"/>
              </a:solidFill>
              <a:latin typeface="Times New Roman"/>
              <a:ea typeface="Times New Roman"/>
              <a:cs typeface="Times New Roman"/>
              <a:sym typeface="Times New Roman"/>
            </a:endParaRPr>
          </a:p>
          <a:p>
            <a:pPr marL="457200" lvl="0" indent="-317500" algn="just" rtl="0">
              <a:spcBef>
                <a:spcPts val="1000"/>
              </a:spcBef>
              <a:spcAft>
                <a:spcPts val="0"/>
              </a:spcAft>
              <a:buClr>
                <a:srgbClr val="595959"/>
              </a:buClr>
              <a:buSzPts val="1400"/>
              <a:buFont typeface="Times New Roman"/>
              <a:buChar char="●"/>
            </a:pPr>
            <a:r>
              <a:rPr lang="en-US" dirty="0">
                <a:solidFill>
                  <a:schemeClr val="tx1"/>
                </a:solidFill>
                <a:latin typeface="Times New Roman"/>
                <a:ea typeface="Times New Roman"/>
                <a:cs typeface="Times New Roman"/>
                <a:sym typeface="Times New Roman"/>
              </a:rPr>
              <a:t>The system will involve data preprocessing, face detection and alignment, feature extraction using a Multi-Task Cascaded Convolutional Neural Networks (MTCNN) model, and BMI prediction through training and fine-tuning a deep learning model using a large image dataset.</a:t>
            </a:r>
            <a:endParaRPr dirty="0">
              <a:solidFill>
                <a:schemeClr val="tx1"/>
              </a:solidFill>
              <a:latin typeface="Times New Roman"/>
              <a:ea typeface="Times New Roman"/>
              <a:cs typeface="Times New Roman"/>
              <a:sym typeface="Times New Roman"/>
            </a:endParaRPr>
          </a:p>
          <a:p>
            <a:pPr marL="457200" lvl="0" indent="-317500" algn="just" rtl="0">
              <a:spcBef>
                <a:spcPts val="1000"/>
              </a:spcBef>
              <a:spcAft>
                <a:spcPts val="0"/>
              </a:spcAft>
              <a:buClr>
                <a:srgbClr val="595959"/>
              </a:buClr>
              <a:buSzPts val="1400"/>
              <a:buFont typeface="Times New Roman"/>
              <a:buChar char="●"/>
            </a:pPr>
            <a:r>
              <a:rPr lang="en-US" dirty="0">
                <a:solidFill>
                  <a:schemeClr val="tx1"/>
                </a:solidFill>
                <a:latin typeface="Times New Roman"/>
                <a:ea typeface="Times New Roman"/>
                <a:cs typeface="Times New Roman"/>
                <a:sym typeface="Times New Roman"/>
              </a:rPr>
              <a:t>The effectiveness of the proposed system will be evaluated using a dataset of facial images and corresponding BMI measurements as a .csv file.</a:t>
            </a:r>
            <a:endParaRPr dirty="0">
              <a:solidFill>
                <a:schemeClr val="tx1"/>
              </a:solidFill>
              <a:latin typeface="Times New Roman"/>
              <a:ea typeface="Times New Roman"/>
              <a:cs typeface="Times New Roman"/>
              <a:sym typeface="Times New Roman"/>
            </a:endParaRPr>
          </a:p>
          <a:p>
            <a:pPr marL="457200" lvl="0" indent="-317500" algn="just" rtl="0">
              <a:spcBef>
                <a:spcPts val="1000"/>
              </a:spcBef>
              <a:spcAft>
                <a:spcPts val="0"/>
              </a:spcAft>
              <a:buClr>
                <a:srgbClr val="595959"/>
              </a:buClr>
              <a:buSzPts val="1400"/>
              <a:buFont typeface="Times New Roman"/>
              <a:buChar char="●"/>
            </a:pPr>
            <a:r>
              <a:rPr lang="en-US" dirty="0">
                <a:solidFill>
                  <a:schemeClr val="tx1"/>
                </a:solidFill>
                <a:latin typeface="Times New Roman"/>
                <a:ea typeface="Times New Roman"/>
                <a:cs typeface="Times New Roman"/>
                <a:sym typeface="Times New Roman"/>
              </a:rPr>
              <a:t>Standard performance metrics such as mean absolute error and mean squared error will be used to train and evaluate the model.</a:t>
            </a:r>
            <a:endParaRPr dirty="0">
              <a:solidFill>
                <a:schemeClr val="tx1"/>
              </a:solidFill>
              <a:latin typeface="Times New Roman"/>
              <a:ea typeface="Times New Roman"/>
              <a:cs typeface="Times New Roman"/>
              <a:sym typeface="Times New Roman"/>
            </a:endParaRPr>
          </a:p>
          <a:p>
            <a:pPr marL="457200" lvl="0" indent="-317500" algn="just" rtl="0">
              <a:spcBef>
                <a:spcPts val="1000"/>
              </a:spcBef>
              <a:spcAft>
                <a:spcPts val="0"/>
              </a:spcAft>
              <a:buClr>
                <a:srgbClr val="595959"/>
              </a:buClr>
              <a:buSzPts val="1400"/>
              <a:buFont typeface="Times New Roman"/>
              <a:buChar char="●"/>
            </a:pPr>
            <a:r>
              <a:rPr lang="en-US" dirty="0">
                <a:solidFill>
                  <a:schemeClr val="tx1"/>
                </a:solidFill>
                <a:latin typeface="Times New Roman"/>
                <a:ea typeface="Times New Roman"/>
                <a:cs typeface="Times New Roman"/>
                <a:sym typeface="Times New Roman"/>
              </a:rPr>
              <a:t>Potential applications of this approach in healthcare and wellness monitoring will be explored, including the development of a mobile application or website for real-time BMI calculation.</a:t>
            </a:r>
            <a:endParaRPr dirty="0">
              <a:solidFill>
                <a:schemeClr val="tx1"/>
              </a:solidFill>
              <a:latin typeface="Times New Roman"/>
              <a:ea typeface="Times New Roman"/>
              <a:cs typeface="Times New Roman"/>
              <a:sym typeface="Times New Roman"/>
            </a:endParaRPr>
          </a:p>
          <a:p>
            <a:pPr marL="457200" lvl="0" indent="-317500" algn="just" rtl="0">
              <a:spcBef>
                <a:spcPts val="1000"/>
              </a:spcBef>
              <a:spcAft>
                <a:spcPts val="0"/>
              </a:spcAft>
              <a:buClr>
                <a:srgbClr val="595959"/>
              </a:buClr>
              <a:buSzPts val="1400"/>
              <a:buFont typeface="Times New Roman"/>
              <a:buChar char="●"/>
            </a:pPr>
            <a:r>
              <a:rPr lang="en-US" dirty="0">
                <a:solidFill>
                  <a:schemeClr val="tx1"/>
                </a:solidFill>
                <a:latin typeface="Times New Roman"/>
                <a:ea typeface="Times New Roman"/>
                <a:cs typeface="Times New Roman"/>
                <a:sym typeface="Times New Roman"/>
              </a:rPr>
              <a:t>The implementation of the proposed system aims to contribute to the development of more accurate, efficient, and non-invasive methods for calculating BMI with the potential to improve patient outcomes and support public health initiatives.</a:t>
            </a:r>
            <a:endParaRPr dirty="0">
              <a:solidFill>
                <a:schemeClr val="tx1"/>
              </a:solidFill>
              <a:latin typeface="Times New Roman"/>
              <a:ea typeface="Times New Roman"/>
              <a:cs typeface="Times New Roman"/>
              <a:sym typeface="Times New Roman"/>
            </a:endParaRPr>
          </a:p>
          <a:p>
            <a:pPr marL="0" marR="0" lvl="0" indent="0" algn="l" rtl="0">
              <a:lnSpc>
                <a:spcPct val="100000"/>
              </a:lnSpc>
              <a:spcBef>
                <a:spcPts val="1200"/>
              </a:spcBef>
              <a:spcAft>
                <a:spcPts val="0"/>
              </a:spcAft>
              <a:buClr>
                <a:srgbClr val="000000"/>
              </a:buClr>
              <a:buSzPts val="1450"/>
              <a:buFont typeface="Arial"/>
              <a:buNone/>
            </a:pPr>
            <a:endParaRPr b="0" i="0" u="none" strike="noStrike" cap="none" dirty="0">
              <a:solidFill>
                <a:srgbClr val="000000"/>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BC4F22E8-B6F3-4A27-B82C-EDAD03732AFC}"/>
              </a:ext>
            </a:extLst>
          </p:cNvPr>
          <p:cNvPicPr>
            <a:picLocks noChangeAspect="1"/>
          </p:cNvPicPr>
          <p:nvPr/>
        </p:nvPicPr>
        <p:blipFill>
          <a:blip r:embed="rId3"/>
          <a:stretch>
            <a:fillRect/>
          </a:stretch>
        </p:blipFill>
        <p:spPr>
          <a:xfrm>
            <a:off x="5181600" y="1074656"/>
            <a:ext cx="3829050" cy="5514681"/>
          </a:xfrm>
          <a:prstGeom prst="rect">
            <a:avLst/>
          </a:prstGeom>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p:nvPr/>
        </p:nvSpPr>
        <p:spPr>
          <a:xfrm>
            <a:off x="5105400" y="0"/>
            <a:ext cx="4038600" cy="914400"/>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imes New Roman"/>
              <a:buNone/>
            </a:pPr>
            <a:r>
              <a:rPr lang="en-US" sz="2000" b="1" i="0" u="none" strike="noStrike" cap="none">
                <a:solidFill>
                  <a:schemeClr val="lt1"/>
                </a:solidFill>
                <a:latin typeface="Times New Roman"/>
                <a:ea typeface="Times New Roman"/>
                <a:cs typeface="Times New Roman"/>
                <a:sym typeface="Times New Roman"/>
              </a:rPr>
              <a:t>ARCHITECTURAL DESIGN</a:t>
            </a:r>
            <a:r>
              <a:rPr lang="en-US" sz="2000" b="1">
                <a:solidFill>
                  <a:schemeClr val="lt1"/>
                </a:solidFill>
                <a:latin typeface="Times New Roman"/>
                <a:ea typeface="Times New Roman"/>
                <a:cs typeface="Times New Roman"/>
                <a:sym typeface="Times New Roman"/>
              </a:rPr>
              <a:t> OF THE</a:t>
            </a:r>
            <a:r>
              <a:rPr lang="en-US" sz="2000" b="1" i="0" u="none" strike="noStrike" cap="none">
                <a:solidFill>
                  <a:schemeClr val="lt1"/>
                </a:solidFill>
                <a:latin typeface="Times New Roman"/>
                <a:ea typeface="Times New Roman"/>
                <a:cs typeface="Times New Roman"/>
                <a:sym typeface="Times New Roman"/>
              </a:rPr>
              <a:t> PROPOSED SYSTEM</a:t>
            </a:r>
            <a:endParaRPr sz="1400" b="0" i="0" u="none" strike="noStrike" cap="none">
              <a:solidFill>
                <a:srgbClr val="000000"/>
              </a:solidFill>
              <a:latin typeface="Arial"/>
              <a:ea typeface="Arial"/>
              <a:cs typeface="Arial"/>
              <a:sym typeface="Arial"/>
            </a:endParaRPr>
          </a:p>
        </p:txBody>
      </p:sp>
      <p:pic>
        <p:nvPicPr>
          <p:cNvPr id="4" name="image2.png">
            <a:extLst>
              <a:ext uri="{FF2B5EF4-FFF2-40B4-BE49-F238E27FC236}">
                <a16:creationId xmlns:a16="http://schemas.microsoft.com/office/drawing/2014/main" id="{76A00599-9FF6-4C6E-AE7D-CB4017607E40}"/>
              </a:ext>
            </a:extLst>
          </p:cNvPr>
          <p:cNvPicPr/>
          <p:nvPr/>
        </p:nvPicPr>
        <p:blipFill>
          <a:blip r:embed="rId3"/>
          <a:srcRect/>
          <a:stretch>
            <a:fillRect/>
          </a:stretch>
        </p:blipFill>
        <p:spPr>
          <a:xfrm>
            <a:off x="334651" y="1337186"/>
            <a:ext cx="8809349" cy="5279923"/>
          </a:xfrm>
          <a:prstGeom prst="rect">
            <a:avLst/>
          </a:prstGeom>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p:nvPr/>
        </p:nvSpPr>
        <p:spPr>
          <a:xfrm>
            <a:off x="6059156" y="0"/>
            <a:ext cx="3084844" cy="914400"/>
          </a:xfrm>
          <a:prstGeom prst="rect">
            <a:avLst/>
          </a:prstGeom>
          <a:solidFill>
            <a:srgbClr val="7030A0"/>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Times New Roman"/>
              <a:buNone/>
            </a:pPr>
            <a:r>
              <a:rPr lang="en-US" sz="2400" b="1" i="0" u="none" strike="noStrike" cap="none" dirty="0">
                <a:solidFill>
                  <a:schemeClr val="lt1"/>
                </a:solidFill>
                <a:latin typeface="Times New Roman"/>
                <a:ea typeface="Times New Roman"/>
                <a:cs typeface="Times New Roman"/>
                <a:sym typeface="Times New Roman"/>
              </a:rPr>
              <a:t>ALGORITHM</a:t>
            </a:r>
            <a:r>
              <a:rPr lang="en-US" sz="2400" b="1" dirty="0">
                <a:solidFill>
                  <a:schemeClr val="lt1"/>
                </a:solidFill>
                <a:latin typeface="Times New Roman"/>
                <a:ea typeface="Times New Roman"/>
                <a:cs typeface="Times New Roman"/>
                <a:sym typeface="Times New Roman"/>
              </a:rPr>
              <a:t> </a:t>
            </a:r>
            <a:r>
              <a:rPr lang="en-US" sz="2400" b="1" i="0" u="none" strike="noStrike" cap="none" dirty="0">
                <a:solidFill>
                  <a:schemeClr val="lt1"/>
                </a:solidFill>
                <a:latin typeface="Times New Roman"/>
                <a:ea typeface="Times New Roman"/>
                <a:cs typeface="Times New Roman"/>
                <a:sym typeface="Times New Roman"/>
              </a:rPr>
              <a:t>USED</a:t>
            </a:r>
            <a:endParaRPr sz="1400" b="0" i="0" u="none" strike="noStrike" cap="none" dirty="0">
              <a:solidFill>
                <a:srgbClr val="000000"/>
              </a:solidFill>
              <a:latin typeface="Arial"/>
              <a:ea typeface="Arial"/>
              <a:cs typeface="Arial"/>
              <a:sym typeface="Arial"/>
            </a:endParaRPr>
          </a:p>
        </p:txBody>
      </p:sp>
      <p:sp>
        <p:nvSpPr>
          <p:cNvPr id="155" name="Google Shape;155;p23"/>
          <p:cNvSpPr txBox="1"/>
          <p:nvPr/>
        </p:nvSpPr>
        <p:spPr>
          <a:xfrm>
            <a:off x="0" y="666033"/>
            <a:ext cx="5791200" cy="6324778"/>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U-Net is a widely used deep learning architecture for semantic segmentation tasks, especially in medical image analysis. Introduced in 2015, it was designed primarily for biomedical image segmentation.</a:t>
            </a:r>
          </a:p>
          <a:p>
            <a:pPr marL="0" lvl="0" indent="0" algn="just" rtl="0">
              <a:lnSpc>
                <a:spcPct val="150000"/>
              </a:lnSpc>
              <a:spcBef>
                <a:spcPts val="0"/>
              </a:spcBef>
              <a:spcAft>
                <a:spcPts val="0"/>
              </a:spcAft>
              <a:buNone/>
            </a:pPr>
            <a:r>
              <a:rPr lang="en-US" b="1" dirty="0">
                <a:latin typeface="Times New Roman"/>
                <a:ea typeface="Times New Roman"/>
                <a:cs typeface="Times New Roman"/>
                <a:sym typeface="Times New Roman"/>
              </a:rPr>
              <a:t>Key components of U-Net:</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1. Encoder: Captures relevant contextual information and extracts high-level features using convolutional layers with </a:t>
            </a:r>
            <a:r>
              <a:rPr lang="en-US" dirty="0" err="1">
                <a:latin typeface="Times New Roman"/>
                <a:ea typeface="Times New Roman"/>
                <a:cs typeface="Times New Roman"/>
                <a:sym typeface="Times New Roman"/>
              </a:rPr>
              <a:t>ReLU</a:t>
            </a:r>
            <a:r>
              <a:rPr lang="en-US" dirty="0">
                <a:latin typeface="Times New Roman"/>
                <a:ea typeface="Times New Roman"/>
                <a:cs typeface="Times New Roman"/>
                <a:sym typeface="Times New Roman"/>
              </a:rPr>
              <a:t> activation and max pooling.</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2. Bridge: A bottleneck layer that retains high-level features learned by the encoder and maintains spatial information.</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3. Decoder: </a:t>
            </a:r>
            <a:r>
              <a:rPr lang="en-US" dirty="0" err="1">
                <a:latin typeface="Times New Roman"/>
                <a:ea typeface="Times New Roman"/>
                <a:cs typeface="Times New Roman"/>
                <a:sym typeface="Times New Roman"/>
              </a:rPr>
              <a:t>Upsamples</a:t>
            </a:r>
            <a:r>
              <a:rPr lang="en-US" dirty="0">
                <a:latin typeface="Times New Roman"/>
                <a:ea typeface="Times New Roman"/>
                <a:cs typeface="Times New Roman"/>
                <a:sym typeface="Times New Roman"/>
              </a:rPr>
              <a:t> encoded features using transposed convolutions and utilizes skip connections to access both high-level and low-level features from the encoder.</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4. Output: Employs a 1x1 convolutional layer with a sigmoid activation function to generate a binary mask representing pixel-wise probabilities of the target class.</a:t>
            </a:r>
          </a:p>
          <a:p>
            <a:pPr marL="0" lvl="0" indent="0" algn="just" rtl="0">
              <a:lnSpc>
                <a:spcPct val="150000"/>
              </a:lnSpc>
              <a:spcBef>
                <a:spcPts val="0"/>
              </a:spcBef>
              <a:spcAft>
                <a:spcPts val="0"/>
              </a:spcAft>
              <a:buNone/>
            </a:pPr>
            <a:r>
              <a:rPr lang="en-US" dirty="0">
                <a:latin typeface="Times New Roman"/>
                <a:ea typeface="Times New Roman"/>
                <a:cs typeface="Times New Roman"/>
                <a:sym typeface="Times New Roman"/>
              </a:rPr>
              <a:t>U-Net's effectiveness lies in its ability to handle small training datasets, making it popular in biomedical image segmentation tasks like CT scans and MRI. The use of skip connections mitigates the vanishing gradient problem, enabling the model to learn from both local and global information and produce accurate segmentation results.</a:t>
            </a:r>
            <a:endParaRPr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C91C5ECE-F82D-4497-95FD-910C3ECD1886}"/>
              </a:ext>
            </a:extLst>
          </p:cNvPr>
          <p:cNvPicPr>
            <a:picLocks noChangeAspect="1"/>
          </p:cNvPicPr>
          <p:nvPr/>
        </p:nvPicPr>
        <p:blipFill>
          <a:blip r:embed="rId3"/>
          <a:stretch>
            <a:fillRect/>
          </a:stretch>
        </p:blipFill>
        <p:spPr>
          <a:xfrm>
            <a:off x="5791200" y="1145512"/>
            <a:ext cx="3215148" cy="5365820"/>
          </a:xfrm>
          <a:prstGeom prst="rect">
            <a:avLst/>
          </a:prstGeom>
        </p:spPr>
      </p:pic>
      <p:sp>
        <p:nvSpPr>
          <p:cNvPr id="4" name="TextBox 3">
            <a:extLst>
              <a:ext uri="{FF2B5EF4-FFF2-40B4-BE49-F238E27FC236}">
                <a16:creationId xmlns:a16="http://schemas.microsoft.com/office/drawing/2014/main" id="{8BD0FFBB-2A7A-4B56-A587-A3D41763094E}"/>
              </a:ext>
            </a:extLst>
          </p:cNvPr>
          <p:cNvSpPr txBox="1"/>
          <p:nvPr/>
        </p:nvSpPr>
        <p:spPr>
          <a:xfrm>
            <a:off x="1779638" y="304801"/>
            <a:ext cx="1091381"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U-Net</a:t>
            </a:r>
          </a:p>
        </p:txBody>
      </p:sp>
    </p:spTree>
  </p:cSld>
  <p:clrMapOvr>
    <a:masterClrMapping/>
  </p:clrMapOvr>
  <p:transition spd="slow">
    <p:fade thruBlk="1"/>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2587</Words>
  <Application>Microsoft Office PowerPoint</Application>
  <PresentationFormat>On-screen Show (4:3)</PresentationFormat>
  <Paragraphs>152</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Noto Sans Symbols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 Nandhan</dc:creator>
  <cp:lastModifiedBy>Harish Nandhan</cp:lastModifiedBy>
  <cp:revision>15</cp:revision>
  <dcterms:modified xsi:type="dcterms:W3CDTF">2023-07-26T11:34:49Z</dcterms:modified>
</cp:coreProperties>
</file>